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7"/>
  </p:notesMasterIdLst>
  <p:sldIdLst>
    <p:sldId id="256" r:id="rId2"/>
    <p:sldId id="413" r:id="rId3"/>
    <p:sldId id="424" r:id="rId4"/>
    <p:sldId id="414" r:id="rId5"/>
    <p:sldId id="416" r:id="rId6"/>
    <p:sldId id="417" r:id="rId7"/>
    <p:sldId id="418" r:id="rId8"/>
    <p:sldId id="419" r:id="rId9"/>
    <p:sldId id="420" r:id="rId10"/>
    <p:sldId id="421" r:id="rId11"/>
    <p:sldId id="422" r:id="rId12"/>
    <p:sldId id="426" r:id="rId13"/>
    <p:sldId id="423" r:id="rId14"/>
    <p:sldId id="425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33" r:id="rId87"/>
    <p:sldId id="334" r:id="rId88"/>
    <p:sldId id="335" r:id="rId89"/>
    <p:sldId id="336" r:id="rId90"/>
    <p:sldId id="337" r:id="rId91"/>
    <p:sldId id="338" r:id="rId92"/>
    <p:sldId id="339" r:id="rId93"/>
    <p:sldId id="340" r:id="rId94"/>
    <p:sldId id="341" r:id="rId95"/>
    <p:sldId id="342" r:id="rId96"/>
    <p:sldId id="343" r:id="rId97"/>
    <p:sldId id="344" r:id="rId98"/>
    <p:sldId id="345" r:id="rId99"/>
    <p:sldId id="346" r:id="rId100"/>
    <p:sldId id="347" r:id="rId101"/>
    <p:sldId id="348" r:id="rId102"/>
    <p:sldId id="349" r:id="rId103"/>
    <p:sldId id="350" r:id="rId104"/>
    <p:sldId id="351" r:id="rId105"/>
    <p:sldId id="352" r:id="rId106"/>
    <p:sldId id="353" r:id="rId107"/>
    <p:sldId id="354" r:id="rId108"/>
    <p:sldId id="355" r:id="rId109"/>
    <p:sldId id="356" r:id="rId110"/>
    <p:sldId id="357" r:id="rId111"/>
    <p:sldId id="358" r:id="rId112"/>
    <p:sldId id="359" r:id="rId113"/>
    <p:sldId id="360" r:id="rId114"/>
    <p:sldId id="361" r:id="rId115"/>
    <p:sldId id="362" r:id="rId116"/>
    <p:sldId id="363" r:id="rId117"/>
    <p:sldId id="364" r:id="rId118"/>
    <p:sldId id="365" r:id="rId119"/>
    <p:sldId id="366" r:id="rId120"/>
    <p:sldId id="367" r:id="rId121"/>
    <p:sldId id="368" r:id="rId122"/>
    <p:sldId id="369" r:id="rId123"/>
    <p:sldId id="370" r:id="rId124"/>
    <p:sldId id="371" r:id="rId125"/>
    <p:sldId id="372" r:id="rId126"/>
    <p:sldId id="373" r:id="rId127"/>
    <p:sldId id="374" r:id="rId128"/>
    <p:sldId id="375" r:id="rId129"/>
    <p:sldId id="376" r:id="rId130"/>
    <p:sldId id="377" r:id="rId131"/>
    <p:sldId id="378" r:id="rId132"/>
    <p:sldId id="379" r:id="rId133"/>
    <p:sldId id="380" r:id="rId134"/>
    <p:sldId id="381" r:id="rId135"/>
    <p:sldId id="382" r:id="rId136"/>
    <p:sldId id="383" r:id="rId137"/>
    <p:sldId id="384" r:id="rId138"/>
    <p:sldId id="385" r:id="rId139"/>
    <p:sldId id="386" r:id="rId140"/>
    <p:sldId id="387" r:id="rId141"/>
    <p:sldId id="388" r:id="rId142"/>
    <p:sldId id="389" r:id="rId143"/>
    <p:sldId id="390" r:id="rId144"/>
    <p:sldId id="391" r:id="rId145"/>
    <p:sldId id="392" r:id="rId146"/>
    <p:sldId id="393" r:id="rId147"/>
    <p:sldId id="394" r:id="rId148"/>
    <p:sldId id="395" r:id="rId149"/>
    <p:sldId id="396" r:id="rId150"/>
    <p:sldId id="397" r:id="rId151"/>
    <p:sldId id="398" r:id="rId152"/>
    <p:sldId id="399" r:id="rId153"/>
    <p:sldId id="400" r:id="rId154"/>
    <p:sldId id="401" r:id="rId155"/>
    <p:sldId id="402" r:id="rId156"/>
    <p:sldId id="403" r:id="rId157"/>
    <p:sldId id="404" r:id="rId158"/>
    <p:sldId id="405" r:id="rId159"/>
    <p:sldId id="406" r:id="rId160"/>
    <p:sldId id="407" r:id="rId161"/>
    <p:sldId id="408" r:id="rId162"/>
    <p:sldId id="409" r:id="rId163"/>
    <p:sldId id="410" r:id="rId164"/>
    <p:sldId id="411" r:id="rId165"/>
    <p:sldId id="412" r:id="rId1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1346" autoAdjust="0"/>
  </p:normalViewPr>
  <p:slideViewPr>
    <p:cSldViewPr snapToGrid="0" snapToObjects="1">
      <p:cViewPr>
        <p:scale>
          <a:sx n="125" d="100"/>
          <a:sy n="125" d="100"/>
        </p:scale>
        <p:origin x="89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A2B6F2-AA2C-42E0-B368-7F91A4018313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969AE3-85C4-49AF-BB7D-224962D6E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63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EBC7C-2746-A272-F252-28953F1DB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FB3108-9D03-50AE-E2DA-A4DCE34154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D25832-A203-4E79-8DCB-80ADA04128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+mj-lt"/>
              <a:buNone/>
            </a:pPr>
            <a:r>
              <a:rPr lang="en-US" sz="2000" dirty="0"/>
              <a:t>1. Segment -- not used in modern 64bit OS</a:t>
            </a:r>
          </a:p>
          <a:p>
            <a:pPr marL="0" lvl="0" indent="0">
              <a:buFont typeface="+mj-lt"/>
              <a:buNone/>
            </a:pPr>
            <a:r>
              <a:rPr lang="en-US" sz="2000" dirty="0"/>
              <a:t>2. General Purpose – </a:t>
            </a:r>
          </a:p>
          <a:p>
            <a:pPr marL="0" lvl="0" indent="0">
              <a:buFont typeface="+mj-lt"/>
              <a:buNone/>
            </a:pPr>
            <a:r>
              <a:rPr lang="en-US" sz="2000" dirty="0"/>
              <a:t>3. Special Purpose App… -- ?????</a:t>
            </a:r>
          </a:p>
          <a:p>
            <a:pPr marL="0" lvl="0" indent="0">
              <a:buFont typeface="+mj-lt"/>
              <a:buNone/>
            </a:pPr>
            <a:r>
              <a:rPr lang="en-US" sz="2000" dirty="0"/>
              <a:t>4. Special Purpose Ker... -- system-level tools (OS, debugging)</a:t>
            </a:r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*This course will focus on General Purpose &amp; Special Purpose App…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3A08F-6BC8-1926-1CA0-E58CA9D345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69AE3-85C4-49AF-BB7D-224962D6E89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865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1A600-D9BB-1094-C4B0-C86F427A5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7E87DA-A1BF-CB4F-0896-28F3A700EB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A5FEDC-66BD-6BF5-02B7-3B61467971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14C37-AF8D-E33A-56AD-48292AB9B8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69AE3-85C4-49AF-BB7D-224962D6E89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17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B13BA-493D-1137-3474-3B0A47270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7CE00F-1968-CB04-DD2D-7F288E8D90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C089A1-323F-0A9F-7C77-AEA2DFA751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FFA19-D5FA-1E6F-08C9-009C350121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69AE3-85C4-49AF-BB7D-224962D6E89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341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3A201-AA4A-AB6B-C383-A536CD2E1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FC94A7-FD77-EFDC-D248-5C14D21171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F8CF7B-CB86-4C5E-236C-08E3C57FA6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A13069-147F-3922-FF36-473D17EB91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69AE3-85C4-49AF-BB7D-224962D6E89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315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F390D-72B9-F03C-96B0-DFC50F269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5321F8-A6B9-839C-A938-0327DB69BE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8113B7-089F-DCD8-98D5-248743000E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A60A8-4435-5DA1-6F63-564C0F289F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69AE3-85C4-49AF-BB7D-224962D6E89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202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CC8A6-906B-8861-D765-8658418D3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F090C4-F86D-2030-D4AE-6BD01BBBB0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9345F8-D5F3-1BDA-A596-FE30CFBF3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13B0A-C6A3-EE44-8E89-AB44E16279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69AE3-85C4-49AF-BB7D-224962D6E89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809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B5246-C2D4-BA9F-8F82-85AD9DAB3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511E05-F5B8-1BE1-70F7-42070F6949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651330-B64A-6A2C-A703-1AD548B15F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75529-0949-6444-2F6E-2B1925F4F3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69AE3-85C4-49AF-BB7D-224962D6E89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448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A6A35-1E24-1DD8-CA6A-097CDD823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CB1151-607D-8E74-D7F8-5822AC9C63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3F132D-019C-D93A-3D1A-0A21D9162F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998228-3A64-A558-A161-733354586F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69AE3-85C4-49AF-BB7D-224962D6E89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825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EE337-B743-FC3C-AC19-856807A3E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E179EC-1FE5-ED4A-A513-4A697EE92F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456075-E839-9065-F712-CF4EF1BE1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1BC14-F005-4121-3881-9DFF0DD980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69AE3-85C4-49AF-BB7D-224962D6E89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689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80314-E1E5-E3E9-1742-EA5432E5D0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BAE154-3A72-4876-F43F-7D8884CA1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0B39A-5595-6E71-6AB8-E8489A036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DC8C3-60CE-C24C-8F16-6DA347CFFF18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24E19-816E-E63C-D246-6D8DE5C05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661F2-EE6F-BB91-9E06-9F7012CF7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8047-799B-0E40-A477-AF4C6CE89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18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84B7D-DE46-3AE0-47E2-8DAC69D3E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A6922B-F820-402A-B1FF-4DBCA9A767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5C00A-E633-79A6-51D4-0C1EBC8CE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DC8C3-60CE-C24C-8F16-6DA347CFFF18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0B085-F539-7221-177E-D089F928E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0F109-5AC3-15E0-7AED-4A372BDC3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8047-799B-0E40-A477-AF4C6CE89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142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F06F1E-D199-3BC5-3546-41FFE79AA8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62A3F4-A725-97BA-483F-9F50D8770C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E0152-8B0B-9E7A-6C76-4E53CB1C4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DC8C3-60CE-C24C-8F16-6DA347CFFF18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1A39D-F3DD-0589-A34B-27B0DAE09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3645B-3096-4D19-24C2-7E50D21A8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8047-799B-0E40-A477-AF4C6CE89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978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BBE7D-7DE3-9C6E-C655-0BBA33CC5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F5778-C769-EDA1-8420-7F448377F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422F7-5F17-0D52-21C8-266A8ACDA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DC8C3-60CE-C24C-8F16-6DA347CFFF18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2FCB7-32E5-E66E-E24A-C3B370F2E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42A175-C21C-6CC8-FD75-DAE5B5104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8047-799B-0E40-A477-AF4C6CE89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092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193AA-2AAA-EC78-AAD0-9237CF9B8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9057A5-F697-9AD9-C3B6-B34337A7E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F31DC-5E05-E57C-B716-3E24E44B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DC8C3-60CE-C24C-8F16-6DA347CFFF18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CCBB3-9C26-47DB-F7C9-2B188C61A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EE4C9-A59B-6930-E47C-D7BDD75FB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8047-799B-0E40-A477-AF4C6CE89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48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739CA-70B7-0A2C-95A4-A4CD442BB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863C5-94E0-6532-F2EB-F70DCFE525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32644D-F841-B67F-71EA-583E09A852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4D9A1B-47EF-B110-B9C9-52D8EB9EF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DC8C3-60CE-C24C-8F16-6DA347CFFF18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7CF06B-819C-0FF6-A846-BD2CA007E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77A545-FB84-34D8-3948-3DE707AC1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8047-799B-0E40-A477-AF4C6CE89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67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ED64D-9DD2-9E43-F7DE-48AF978DE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2B371-CC71-3061-5402-485119E5D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6CBF88-898B-71B5-08D3-16E333441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C01AD5-C869-D59D-CD8E-54DDDA0666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3C49AA-5DA9-70FF-A119-6D958AA77C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8082B5-FDB1-193A-3580-76331F7E2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DC8C3-60CE-C24C-8F16-6DA347CFFF18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B29D85-A0D1-1A88-45D7-D34A5574A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E5F43D-DFD8-8AF6-6FC7-C7E3A9077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8047-799B-0E40-A477-AF4C6CE89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149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1D712-E125-0711-39A2-0FEB8AC8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76613A-2008-6553-4350-CD6A7EDB0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DC8C3-60CE-C24C-8F16-6DA347CFFF18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ED01D-975F-ADA4-BB97-AD43A01D2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3C7333-2352-5BF9-3C3E-96040BFB9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8047-799B-0E40-A477-AF4C6CE89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588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4D81B2-01CD-C378-43DE-549A88D7D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DC8C3-60CE-C24C-8F16-6DA347CFFF18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3A9617-86BB-C761-C438-73D8A4B1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E8AEC3-6139-EF42-1292-BAD8704DC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8047-799B-0E40-A477-AF4C6CE89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854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DEB9-B68D-B50A-ED0E-88B9543A1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88F6B-7564-B10C-F583-F02B71DBD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FDF2E-037F-3421-9AFF-D87F502A7D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24A8D8-E10A-7D50-0F79-F9BEC7544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DC8C3-60CE-C24C-8F16-6DA347CFFF18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2C5FD1-3803-0EF8-E293-A956EF61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0DAA3F-5C18-FFF2-08A8-CDEC05EA0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8047-799B-0E40-A477-AF4C6CE89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10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208E-7C69-F675-A18B-077C12096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91E90C-5F52-A02E-5D9F-314BB04394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3DD6F-0A8B-3734-BF35-1100A1E0FE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CDB3B7-E28C-3875-ABAA-745832151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DC8C3-60CE-C24C-8F16-6DA347CFFF18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9CA454-9EA3-9D19-178C-CB298C5B2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0F1ADA-23B3-929E-4318-1A1102882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8047-799B-0E40-A477-AF4C6CE89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181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4670B3-E732-E816-7332-B603EF422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3082AC-2BC4-98D2-2A13-3FB85B600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38A77-3E62-4C03-6811-F2E26BA5B7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DC8C3-60CE-C24C-8F16-6DA347CFFF18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F4700-35E5-1AF0-CE58-BD22D690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A0E8C-D908-2A39-9233-2BBF063FF3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A8047-799B-0E40-A477-AF4C6CE89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810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emf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emf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emf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emf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emf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emf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emf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emf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emf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emf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2" Type="http://schemas.openxmlformats.org/officeDocument/2006/relationships/image" Target="../media/image15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emf"/><Relationship Id="rId5" Type="http://schemas.openxmlformats.org/officeDocument/2006/relationships/image" Target="../media/image158.emf"/><Relationship Id="rId4" Type="http://schemas.openxmlformats.org/officeDocument/2006/relationships/image" Target="../media/image157.emf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emf"/><Relationship Id="rId2" Type="http://schemas.openxmlformats.org/officeDocument/2006/relationships/image" Target="../media/image16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emf"/><Relationship Id="rId4" Type="http://schemas.openxmlformats.org/officeDocument/2006/relationships/image" Target="../media/image162.emf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emf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emf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emf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emf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emf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emf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emf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FB295-9F27-91C1-151A-51987D39DB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626" y="2669556"/>
            <a:ext cx="10880746" cy="1043616"/>
          </a:xfrm>
        </p:spPr>
        <p:txBody>
          <a:bodyPr>
            <a:noAutofit/>
          </a:bodyPr>
          <a:lstStyle/>
          <a:p>
            <a:r>
              <a:rPr lang="en-US" sz="8000" b="1" dirty="0"/>
              <a:t>The Art of 64-Bit Assembly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981167-7B00-F5A5-7A20-AE22BC1F2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6461" y="3625978"/>
            <a:ext cx="9999077" cy="381421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/>
              <a:t>Using MASM</a:t>
            </a:r>
          </a:p>
        </p:txBody>
      </p:sp>
    </p:spTree>
    <p:extLst>
      <p:ext uri="{BB962C8B-B14F-4D97-AF65-F5344CB8AC3E}">
        <p14:creationId xmlns:p14="http://schemas.microsoft.com/office/powerpoint/2010/main" val="3912542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90096-D3EA-8370-C905-07FC801A4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F267CA1-1458-213B-45DE-007D20F9C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111" y="21443"/>
            <a:ext cx="11733777" cy="1325563"/>
          </a:xfrm>
        </p:spPr>
        <p:txBody>
          <a:bodyPr/>
          <a:lstStyle/>
          <a:p>
            <a:r>
              <a:rPr lang="en-US" sz="4400" dirty="0"/>
              <a:t>Memory &amp; Datatypes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5B7BAA-5499-B839-51E7-F65F70D4C965}"/>
              </a:ext>
            </a:extLst>
          </p:cNvPr>
          <p:cNvSpPr txBox="1"/>
          <p:nvPr/>
        </p:nvSpPr>
        <p:spPr>
          <a:xfrm>
            <a:off x="239339" y="1347006"/>
            <a:ext cx="50375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Signed datatypes: use signed bits to indicate whether a number is positive or negative.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Unsigned datatypes: can only represent positive numbers but have an integer maximum that is twice the maximum of signed datatypes.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RealX</a:t>
            </a:r>
            <a:r>
              <a:rPr lang="en-US" sz="2000" dirty="0"/>
              <a:t>: used for floating (decimal) numbers, the more precision the bigger the decimal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C57666C-4967-A529-BDA2-E91DEF76C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851" y="923623"/>
            <a:ext cx="6868266" cy="56183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F495B0D-8813-F3EC-DBC1-F72649D47BE7}"/>
              </a:ext>
            </a:extLst>
          </p:cNvPr>
          <p:cNvSpPr txBox="1"/>
          <p:nvPr/>
        </p:nvSpPr>
        <p:spPr>
          <a:xfrm>
            <a:off x="5276851" y="6480756"/>
            <a:ext cx="685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Table 1-4: MASM Data Types</a:t>
            </a:r>
          </a:p>
        </p:txBody>
      </p:sp>
    </p:spTree>
    <p:extLst>
      <p:ext uri="{BB962C8B-B14F-4D97-AF65-F5344CB8AC3E}">
        <p14:creationId xmlns:p14="http://schemas.microsoft.com/office/powerpoint/2010/main" val="15677848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960BE8-FE26-B239-D5DC-659A304E0066}"/>
              </a:ext>
            </a:extLst>
          </p:cNvPr>
          <p:cNvSpPr txBox="1"/>
          <p:nvPr/>
        </p:nvSpPr>
        <p:spPr>
          <a:xfrm>
            <a:off x="3620022" y="5937337"/>
            <a:ext cx="4391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8-4: Extended-precision multiplication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810910-1BD9-4EB3-2502-324F24565D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38" t="10958" r="32577" b="34612"/>
          <a:stretch/>
        </p:blipFill>
        <p:spPr>
          <a:xfrm>
            <a:off x="3941231" y="307074"/>
            <a:ext cx="4309538" cy="553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3448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D12AE5-B3AA-3F54-46C1-3E56EF8C61E7}"/>
              </a:ext>
            </a:extLst>
          </p:cNvPr>
          <p:cNvSpPr txBox="1"/>
          <p:nvPr/>
        </p:nvSpPr>
        <p:spPr>
          <a:xfrm>
            <a:off x="4116291" y="5285984"/>
            <a:ext cx="3959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8-5: Manual digit-by-digit division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3B7555-2027-C990-9C92-2D855E8D9F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985" b="64018"/>
          <a:stretch/>
        </p:blipFill>
        <p:spPr>
          <a:xfrm>
            <a:off x="2677641" y="25052"/>
            <a:ext cx="6836718" cy="499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768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8C97B9-7358-C74F-6E90-D0D5E3DE72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598" b="47580"/>
          <a:stretch/>
        </p:blipFill>
        <p:spPr>
          <a:xfrm>
            <a:off x="3405671" y="37578"/>
            <a:ext cx="5380658" cy="60581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62856B-A878-327D-BB14-D1BD8E771E9B}"/>
              </a:ext>
            </a:extLst>
          </p:cNvPr>
          <p:cNvSpPr txBox="1"/>
          <p:nvPr/>
        </p:nvSpPr>
        <p:spPr>
          <a:xfrm>
            <a:off x="4190799" y="6058180"/>
            <a:ext cx="3810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8-6: Longhand division in binary</a:t>
            </a:r>
          </a:p>
        </p:txBody>
      </p:sp>
    </p:spTree>
    <p:extLst>
      <p:ext uri="{BB962C8B-B14F-4D97-AF65-F5344CB8AC3E}">
        <p14:creationId xmlns:p14="http://schemas.microsoft.com/office/powerpoint/2010/main" val="352350337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EBAFC0-AA0E-40CE-7223-3EA344B305CF}"/>
              </a:ext>
            </a:extLst>
          </p:cNvPr>
          <p:cNvSpPr txBox="1"/>
          <p:nvPr/>
        </p:nvSpPr>
        <p:spPr>
          <a:xfrm>
            <a:off x="3870542" y="5761973"/>
            <a:ext cx="371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8-7: 128-bit shift left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ABCCA9-5442-CAA5-5828-9AB1232246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03" t="3105" r="28582" b="82648"/>
          <a:stretch/>
        </p:blipFill>
        <p:spPr>
          <a:xfrm>
            <a:off x="1594272" y="1741117"/>
            <a:ext cx="9003456" cy="263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403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394A7B-C06E-45D6-D827-9D80465D16BC}"/>
              </a:ext>
            </a:extLst>
          </p:cNvPr>
          <p:cNvSpPr txBox="1"/>
          <p:nvPr/>
        </p:nvSpPr>
        <p:spPr>
          <a:xfrm>
            <a:off x="4798337" y="5273458"/>
            <a:ext cx="2595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8-8: shld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0431A4-5355-98F2-F154-D49281F061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05" t="4566" r="37867" b="82280"/>
          <a:stretch/>
        </p:blipFill>
        <p:spPr>
          <a:xfrm>
            <a:off x="2091038" y="1665960"/>
            <a:ext cx="8009924" cy="264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30291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A759D5-F7B3-E5B9-D278-2CDD73609ADE}"/>
              </a:ext>
            </a:extLst>
          </p:cNvPr>
          <p:cNvSpPr txBox="1"/>
          <p:nvPr/>
        </p:nvSpPr>
        <p:spPr>
          <a:xfrm>
            <a:off x="4786282" y="5260932"/>
            <a:ext cx="2619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8-9: shrd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099A53-2ADC-5AD4-8D81-BFE07F19D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7" t="2739" r="39758" b="80457"/>
          <a:stretch/>
        </p:blipFill>
        <p:spPr>
          <a:xfrm>
            <a:off x="1870534" y="1412308"/>
            <a:ext cx="8450930" cy="338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9094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A946F8-6D63-7F71-40F8-00D3735E9D93}"/>
              </a:ext>
            </a:extLst>
          </p:cNvPr>
          <p:cNvSpPr txBox="1"/>
          <p:nvPr/>
        </p:nvSpPr>
        <p:spPr>
          <a:xfrm>
            <a:off x="2696191" y="5285984"/>
            <a:ext cx="679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11-1: Packed and scalar single-precision floating-point data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92DF6B-8864-819A-CDF5-2A43EF95D2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5" t="3653" r="28481" b="80639"/>
          <a:stretch/>
        </p:blipFill>
        <p:spPr>
          <a:xfrm>
            <a:off x="1806757" y="1853852"/>
            <a:ext cx="8578486" cy="290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86438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D269CF-F82E-D609-04FA-1F8E3300FB73}"/>
              </a:ext>
            </a:extLst>
          </p:cNvPr>
          <p:cNvSpPr txBox="1"/>
          <p:nvPr/>
        </p:nvSpPr>
        <p:spPr>
          <a:xfrm>
            <a:off x="2873259" y="5285984"/>
            <a:ext cx="6445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11-2: Packed and scalar double-precision floating-point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6918E2-2518-BE9C-B3D6-05F13ADF7D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91" t="3204" r="24670" b="79831"/>
          <a:stretch/>
        </p:blipFill>
        <p:spPr>
          <a:xfrm>
            <a:off x="1599600" y="1678487"/>
            <a:ext cx="8992800" cy="313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741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1F0AD0-568F-1605-72CC-98A19B7F90FF}"/>
              </a:ext>
            </a:extLst>
          </p:cNvPr>
          <p:cNvSpPr txBox="1"/>
          <p:nvPr/>
        </p:nvSpPr>
        <p:spPr>
          <a:xfrm>
            <a:off x="4385627" y="5273458"/>
            <a:ext cx="342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11-3: Packed byte data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F534CD-C38B-2556-FA40-80886E4659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16" t="2922" r="29204" b="84110"/>
          <a:stretch/>
        </p:blipFill>
        <p:spPr>
          <a:xfrm>
            <a:off x="1891162" y="1728592"/>
            <a:ext cx="8409676" cy="239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49793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EA1359-6D55-0F75-AAD7-BFAB8D67C7F0}"/>
              </a:ext>
            </a:extLst>
          </p:cNvPr>
          <p:cNvSpPr txBox="1"/>
          <p:nvPr/>
        </p:nvSpPr>
        <p:spPr>
          <a:xfrm>
            <a:off x="4351740" y="5311036"/>
            <a:ext cx="3488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11-4: Packed word data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096FEF-1307-DF6F-BD13-2AEF165A49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71" t="3105" r="28481" b="80457"/>
          <a:stretch/>
        </p:blipFill>
        <p:spPr>
          <a:xfrm>
            <a:off x="1739176" y="2271452"/>
            <a:ext cx="8713646" cy="303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96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B2D10-2E02-2F25-4A6F-C852668F9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C0B40F9-944C-8183-4CDE-591C2AB56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111" y="21443"/>
            <a:ext cx="11733777" cy="1325563"/>
          </a:xfrm>
        </p:spPr>
        <p:txBody>
          <a:bodyPr/>
          <a:lstStyle/>
          <a:p>
            <a:r>
              <a:rPr lang="en-US" sz="4400" dirty="0"/>
              <a:t>Memory &amp; Storage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7818AB-FD9B-EFBA-46FF-34B8410776BD}"/>
              </a:ext>
            </a:extLst>
          </p:cNvPr>
          <p:cNvSpPr txBox="1"/>
          <p:nvPr/>
        </p:nvSpPr>
        <p:spPr>
          <a:xfrm>
            <a:off x="7014492" y="5326328"/>
            <a:ext cx="5177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1-5: Byte, word, and double-word storage in memory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826129-E1C4-70FF-152E-6E3DFD8A43FE}"/>
              </a:ext>
            </a:extLst>
          </p:cNvPr>
          <p:cNvSpPr txBox="1"/>
          <p:nvPr/>
        </p:nvSpPr>
        <p:spPr>
          <a:xfrm>
            <a:off x="239339" y="1347006"/>
            <a:ext cx="675674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Memory (RAM) stores data such as variables &amp; constants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X86-64 supports byte-addressable memory, meaning the basic memory unit is 1 byte (8 bits)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 store values larger than a byte, x86 utilizes consecutive locations in memory; making note of the lowest address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Like C, MASM will handle which memory addresses each variable &amp; constant is stored in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9CCCDC-812F-D42C-95B7-7DBA804E7236}"/>
              </a:ext>
            </a:extLst>
          </p:cNvPr>
          <p:cNvGrpSpPr/>
          <p:nvPr/>
        </p:nvGrpSpPr>
        <p:grpSpPr>
          <a:xfrm>
            <a:off x="7686216" y="815088"/>
            <a:ext cx="4207421" cy="4511240"/>
            <a:chOff x="7686216" y="815088"/>
            <a:chExt cx="4207421" cy="451124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2211073-93B6-5DCF-996F-4DD040F142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616" t="1745" r="43713" b="57943"/>
            <a:stretch/>
          </p:blipFill>
          <p:spPr>
            <a:xfrm>
              <a:off x="9060180" y="815088"/>
              <a:ext cx="2833457" cy="45112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2F4FE65-D265-448A-921A-EBD648AE2A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398" t="5764" r="81090" b="86678"/>
            <a:stretch/>
          </p:blipFill>
          <p:spPr>
            <a:xfrm>
              <a:off x="7686216" y="1396232"/>
              <a:ext cx="1029882" cy="845820"/>
            </a:xfrm>
            <a:prstGeom prst="rect">
              <a:avLst/>
            </a:prstGeom>
          </p:spPr>
        </p:pic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76BFCCD8-0CE2-A095-15D6-E4A026ADC9DA}"/>
                </a:ext>
              </a:extLst>
            </p:cNvPr>
            <p:cNvSpPr/>
            <p:nvPr/>
          </p:nvSpPr>
          <p:spPr>
            <a:xfrm>
              <a:off x="8738958" y="891540"/>
              <a:ext cx="344082" cy="1752600"/>
            </a:xfrm>
            <a:prstGeom prst="leftBrace">
              <a:avLst>
                <a:gd name="adj1" fmla="val 21620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eft Brace 12">
              <a:extLst>
                <a:ext uri="{FF2B5EF4-FFF2-40B4-BE49-F238E27FC236}">
                  <a16:creationId xmlns:a16="http://schemas.microsoft.com/office/drawing/2014/main" id="{6DA5A473-13D2-9140-0F8E-70C8F675C2A6}"/>
                </a:ext>
              </a:extLst>
            </p:cNvPr>
            <p:cNvSpPr/>
            <p:nvPr/>
          </p:nvSpPr>
          <p:spPr>
            <a:xfrm>
              <a:off x="8716098" y="3588411"/>
              <a:ext cx="344082" cy="793645"/>
            </a:xfrm>
            <a:prstGeom prst="leftBrace">
              <a:avLst>
                <a:gd name="adj1" fmla="val 21620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0DE4F651-9966-2B43-AC15-70BD5A8ECD2B}"/>
                </a:ext>
              </a:extLst>
            </p:cNvPr>
            <p:cNvSpPr/>
            <p:nvPr/>
          </p:nvSpPr>
          <p:spPr>
            <a:xfrm>
              <a:off x="8738958" y="4816964"/>
              <a:ext cx="344082" cy="425543"/>
            </a:xfrm>
            <a:prstGeom prst="leftBrace">
              <a:avLst>
                <a:gd name="adj1" fmla="val 21620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8F88FB9-E3F8-2439-95C0-4F6D19897B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398" t="27569" r="81090" b="67151"/>
            <a:stretch/>
          </p:blipFill>
          <p:spPr>
            <a:xfrm>
              <a:off x="7686216" y="3689832"/>
              <a:ext cx="1029882" cy="59080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62F336E-2D20-EC46-0AD7-8919E84AF7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398" t="37642" r="81090" b="57943"/>
            <a:stretch/>
          </p:blipFill>
          <p:spPr>
            <a:xfrm>
              <a:off x="7686216" y="4748383"/>
              <a:ext cx="1029882" cy="4941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90135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EFEE3D-878A-74D2-7A05-A61428AC5E34}"/>
              </a:ext>
            </a:extLst>
          </p:cNvPr>
          <p:cNvSpPr txBox="1"/>
          <p:nvPr/>
        </p:nvSpPr>
        <p:spPr>
          <a:xfrm>
            <a:off x="3988660" y="5273458"/>
            <a:ext cx="4214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11-5: Packed double-word data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05E6F3-64EE-F415-E13E-4127814DE1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74" t="2923" r="30167" b="82280"/>
          <a:stretch/>
        </p:blipFill>
        <p:spPr>
          <a:xfrm>
            <a:off x="1864593" y="2060929"/>
            <a:ext cx="8462814" cy="273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9414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9EF221-28CA-3A22-3F7A-71E92871B431}"/>
              </a:ext>
            </a:extLst>
          </p:cNvPr>
          <p:cNvSpPr txBox="1"/>
          <p:nvPr/>
        </p:nvSpPr>
        <p:spPr>
          <a:xfrm>
            <a:off x="4078428" y="5311037"/>
            <a:ext cx="403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11-6: Packed quad-word data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88185A-D0A8-2C54-AFCE-6053390B5D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07" t="3653" r="30167" b="82828"/>
          <a:stretch/>
        </p:blipFill>
        <p:spPr>
          <a:xfrm>
            <a:off x="2161343" y="2179087"/>
            <a:ext cx="7869314" cy="249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1308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C3A4DF-9300-6F6E-D7E4-6D61016FB49C}"/>
              </a:ext>
            </a:extLst>
          </p:cNvPr>
          <p:cNvSpPr txBox="1"/>
          <p:nvPr/>
        </p:nvSpPr>
        <p:spPr>
          <a:xfrm>
            <a:off x="1805819" y="5298510"/>
            <a:ext cx="8580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11-7: Moving a 32-bit value from memory to an XMM register (with zero extension)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F13BEB-B6D5-DDEB-7A56-F521D69F90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85" t="3471" r="30167" b="79726"/>
          <a:stretch/>
        </p:blipFill>
        <p:spPr>
          <a:xfrm>
            <a:off x="2110728" y="1190158"/>
            <a:ext cx="7970544" cy="310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8456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DBE444-5541-EC7A-7B72-5011A0C3086A}"/>
              </a:ext>
            </a:extLst>
          </p:cNvPr>
          <p:cNvSpPr txBox="1"/>
          <p:nvPr/>
        </p:nvSpPr>
        <p:spPr>
          <a:xfrm>
            <a:off x="1805819" y="5298510"/>
            <a:ext cx="8580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11-8: Moving a 64-bit value from memory to an XMM register (with zero extension)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C1F530-3A10-E1FA-4EFC-E57808829D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75" t="959" r="39923" b="81324"/>
          <a:stretch/>
        </p:blipFill>
        <p:spPr>
          <a:xfrm>
            <a:off x="2871056" y="1190158"/>
            <a:ext cx="6449887" cy="327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5619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34104F-6EB3-6803-FB5A-9606FB072605}"/>
              </a:ext>
            </a:extLst>
          </p:cNvPr>
          <p:cNvSpPr txBox="1"/>
          <p:nvPr/>
        </p:nvSpPr>
        <p:spPr>
          <a:xfrm>
            <a:off x="4672209" y="5248405"/>
            <a:ext cx="3094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11-9: movlps instruction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46D117-72BC-3751-359C-B979E3DDD5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61" t="3105" r="31131" b="81370"/>
          <a:stretch/>
        </p:blipFill>
        <p:spPr>
          <a:xfrm>
            <a:off x="2127553" y="1240263"/>
            <a:ext cx="7936894" cy="287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4799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E8D3FD-63C3-4664-DAFC-23F2C4495E7E}"/>
              </a:ext>
            </a:extLst>
          </p:cNvPr>
          <p:cNvSpPr txBox="1"/>
          <p:nvPr/>
        </p:nvSpPr>
        <p:spPr>
          <a:xfrm>
            <a:off x="4438206" y="5248405"/>
            <a:ext cx="331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11-10: vmovlps instruction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CE1990-7BB6-0221-4F44-83BD70861F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57" t="2922" r="29926" b="76256"/>
          <a:stretch/>
        </p:blipFill>
        <p:spPr>
          <a:xfrm>
            <a:off x="1958672" y="569748"/>
            <a:ext cx="8274656" cy="385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92399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198E60-11AD-1666-7161-E10BEC6C59C5}"/>
              </a:ext>
            </a:extLst>
          </p:cNvPr>
          <p:cNvSpPr txBox="1"/>
          <p:nvPr/>
        </p:nvSpPr>
        <p:spPr>
          <a:xfrm>
            <a:off x="4455839" y="5298510"/>
            <a:ext cx="3280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11-11: movhps instruction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246C31-D45D-71FA-C061-1082C88630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6" t="3653" r="28962" b="82646"/>
          <a:stretch/>
        </p:blipFill>
        <p:spPr>
          <a:xfrm>
            <a:off x="1857372" y="2162260"/>
            <a:ext cx="8477256" cy="253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6355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59C946-6C56-0092-6728-AAE9CA20916F}"/>
              </a:ext>
            </a:extLst>
          </p:cNvPr>
          <p:cNvSpPr txBox="1"/>
          <p:nvPr/>
        </p:nvSpPr>
        <p:spPr>
          <a:xfrm>
            <a:off x="4439232" y="5311036"/>
            <a:ext cx="331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11-12: movhpd instruction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D07595-6DEF-8AFB-6553-E174C62A5F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98" t="3471" r="31131" b="80822"/>
          <a:stretch/>
        </p:blipFill>
        <p:spPr>
          <a:xfrm>
            <a:off x="2060043" y="1976794"/>
            <a:ext cx="8071914" cy="290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388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DDC9AB-D145-3FD6-14CD-193229FE09D0}"/>
              </a:ext>
            </a:extLst>
          </p:cNvPr>
          <p:cNvSpPr txBox="1"/>
          <p:nvPr/>
        </p:nvSpPr>
        <p:spPr>
          <a:xfrm>
            <a:off x="3689315" y="5298510"/>
            <a:ext cx="4813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11-13: vmovhpd and vmovhps instructions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7484D7-4DCA-95BF-1836-3556876023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65" t="2558" r="30650" b="82646"/>
          <a:stretch/>
        </p:blipFill>
        <p:spPr>
          <a:xfrm>
            <a:off x="2178238" y="1603331"/>
            <a:ext cx="7835524" cy="273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4481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131D92-3931-6A04-0722-DD35DEFAE437}"/>
              </a:ext>
            </a:extLst>
          </p:cNvPr>
          <p:cNvSpPr txBox="1"/>
          <p:nvPr/>
        </p:nvSpPr>
        <p:spPr>
          <a:xfrm>
            <a:off x="3514235" y="5273458"/>
            <a:ext cx="516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11-14: movshdup and </a:t>
            </a:r>
            <a:r>
              <a:rPr lang="en-US" dirty="0" err="1"/>
              <a:t>vmovshdup</a:t>
            </a:r>
            <a:r>
              <a:rPr lang="en-US" dirty="0"/>
              <a:t> instructions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8C363B-F747-C22E-EAF8-3F876F73BB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43" t="3653" r="29444" b="75343"/>
          <a:stretch/>
        </p:blipFill>
        <p:spPr>
          <a:xfrm>
            <a:off x="2043077" y="1215210"/>
            <a:ext cx="8105846" cy="388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998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33AE4-666C-3E36-D89D-71024F5A2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E58D9-862C-D9A6-C82C-F47EB6C7F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626" y="2669556"/>
            <a:ext cx="10880746" cy="1043616"/>
          </a:xfrm>
        </p:spPr>
        <p:txBody>
          <a:bodyPr>
            <a:noAutofit/>
          </a:bodyPr>
          <a:lstStyle/>
          <a:p>
            <a:r>
              <a:rPr lang="en-US" dirty="0"/>
              <a:t>Basic Syntax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234FFE-2C22-5F0D-0B93-C4DA6598DD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6461" y="3625978"/>
            <a:ext cx="9999077" cy="381421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/>
              <a:t>Pg 18 - 23</a:t>
            </a:r>
          </a:p>
        </p:txBody>
      </p:sp>
    </p:spTree>
    <p:extLst>
      <p:ext uri="{BB962C8B-B14F-4D97-AF65-F5344CB8AC3E}">
        <p14:creationId xmlns:p14="http://schemas.microsoft.com/office/powerpoint/2010/main" val="128793637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284CD3-EE45-388A-CDE2-42526AF4388F}"/>
              </a:ext>
            </a:extLst>
          </p:cNvPr>
          <p:cNvSpPr txBox="1"/>
          <p:nvPr/>
        </p:nvSpPr>
        <p:spPr>
          <a:xfrm>
            <a:off x="3583164" y="5273458"/>
            <a:ext cx="502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11-15: movsldup and </a:t>
            </a:r>
            <a:r>
              <a:rPr lang="en-US" dirty="0" err="1"/>
              <a:t>vmovsldup</a:t>
            </a:r>
            <a:r>
              <a:rPr lang="en-US" dirty="0"/>
              <a:t> instructions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34BE3C-8415-B2DA-9B23-E302A727B8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43" t="3653" r="29204" b="76621"/>
          <a:stretch/>
        </p:blipFill>
        <p:spPr>
          <a:xfrm>
            <a:off x="2026252" y="1215210"/>
            <a:ext cx="8139496" cy="364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5802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1E8849-33BF-CDE8-98CC-F5A41E3002B2}"/>
              </a:ext>
            </a:extLst>
          </p:cNvPr>
          <p:cNvSpPr txBox="1"/>
          <p:nvPr/>
        </p:nvSpPr>
        <p:spPr>
          <a:xfrm>
            <a:off x="3940538" y="5285984"/>
            <a:ext cx="4310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11-16: </a:t>
            </a:r>
            <a:r>
              <a:rPr lang="en-US" dirty="0" err="1"/>
              <a:t>movddup</a:t>
            </a:r>
            <a:r>
              <a:rPr lang="en-US" dirty="0"/>
              <a:t> instruction behavior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2D2242-721F-B152-8748-C124C53614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52" t="3470" r="57387" b="80274"/>
          <a:stretch/>
        </p:blipFill>
        <p:spPr>
          <a:xfrm>
            <a:off x="4170874" y="1371628"/>
            <a:ext cx="3850252" cy="300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63783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752BA9-D396-B1BB-DFCD-717EF49DF5AD}"/>
              </a:ext>
            </a:extLst>
          </p:cNvPr>
          <p:cNvSpPr txBox="1"/>
          <p:nvPr/>
        </p:nvSpPr>
        <p:spPr>
          <a:xfrm>
            <a:off x="3888440" y="5285984"/>
            <a:ext cx="441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11-17: </a:t>
            </a:r>
            <a:r>
              <a:rPr lang="en-US" dirty="0" err="1"/>
              <a:t>vmovddup</a:t>
            </a:r>
            <a:r>
              <a:rPr lang="en-US" dirty="0"/>
              <a:t> instruction behavior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73BACC-C7BE-89D6-BEBA-8DE736638C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66" t="2374" r="26795" b="79361"/>
          <a:stretch/>
        </p:blipFill>
        <p:spPr>
          <a:xfrm>
            <a:off x="1908057" y="1482214"/>
            <a:ext cx="8375886" cy="337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38699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CEBC37-DC75-F432-C2FA-A211FAE3593B}"/>
              </a:ext>
            </a:extLst>
          </p:cNvPr>
          <p:cNvSpPr txBox="1"/>
          <p:nvPr/>
        </p:nvSpPr>
        <p:spPr>
          <a:xfrm>
            <a:off x="3171128" y="5273458"/>
            <a:ext cx="5849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11-18: Register aliasing at the microarchitectural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BFE49A-23C7-047C-9E26-54F0A5F764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591" b="80091"/>
          <a:stretch/>
        </p:blipFill>
        <p:spPr>
          <a:xfrm>
            <a:off x="879631" y="914399"/>
            <a:ext cx="10432738" cy="368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9655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F53F35-C3AC-2BFB-CB0C-B80AB68A1762}"/>
              </a:ext>
            </a:extLst>
          </p:cNvPr>
          <p:cNvSpPr txBox="1"/>
          <p:nvPr/>
        </p:nvSpPr>
        <p:spPr>
          <a:xfrm>
            <a:off x="3028076" y="5260932"/>
            <a:ext cx="6135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11-19: Lane index correspondence for </a:t>
            </a:r>
            <a:r>
              <a:rPr lang="en-US" dirty="0" err="1"/>
              <a:t>pshufb</a:t>
            </a:r>
            <a:r>
              <a:rPr lang="en-US" dirty="0"/>
              <a:t> instruction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9A2913-4391-AC15-7D35-C5733DCBD7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61" t="2740" r="21255" b="85023"/>
          <a:stretch/>
        </p:blipFill>
        <p:spPr>
          <a:xfrm>
            <a:off x="1806757" y="2297616"/>
            <a:ext cx="8578486" cy="226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29001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7CF36F-16B1-C019-3340-F76D356C4F2D}"/>
              </a:ext>
            </a:extLst>
          </p:cNvPr>
          <p:cNvSpPr txBox="1"/>
          <p:nvPr/>
        </p:nvSpPr>
        <p:spPr>
          <a:xfrm>
            <a:off x="4520568" y="5273458"/>
            <a:ext cx="3150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11-20: </a:t>
            </a:r>
            <a:r>
              <a:rPr lang="en-US" dirty="0" err="1"/>
              <a:t>phsufb</a:t>
            </a:r>
            <a:r>
              <a:rPr lang="en-US" dirty="0"/>
              <a:t> byte index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96CDE4-DB66-ACC5-680B-038E768172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21" t="3105" r="29685" b="88493"/>
          <a:stretch/>
        </p:blipFill>
        <p:spPr>
          <a:xfrm>
            <a:off x="1848118" y="2455100"/>
            <a:ext cx="8495764" cy="155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0339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FEA29A-55BB-831F-9507-99078CE5E9F1}"/>
              </a:ext>
            </a:extLst>
          </p:cNvPr>
          <p:cNvSpPr txBox="1"/>
          <p:nvPr/>
        </p:nvSpPr>
        <p:spPr>
          <a:xfrm>
            <a:off x="4546184" y="5298510"/>
            <a:ext cx="30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11-21: Shuffle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2FC001-A50F-6F77-CCA8-6602FEDF89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93" t="1644" r="20196" b="76438"/>
          <a:stretch/>
        </p:blipFill>
        <p:spPr>
          <a:xfrm>
            <a:off x="1580531" y="1190158"/>
            <a:ext cx="9030938" cy="405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821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B79386-4D65-67C8-B33E-37B3D7C1076D}"/>
              </a:ext>
            </a:extLst>
          </p:cNvPr>
          <p:cNvSpPr txBox="1"/>
          <p:nvPr/>
        </p:nvSpPr>
        <p:spPr>
          <a:xfrm>
            <a:off x="4058433" y="5686816"/>
            <a:ext cx="5753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11-22: (v)pshuflw </a:t>
            </a:r>
            <a:r>
              <a:rPr lang="en-US" dirty="0" err="1"/>
              <a:t>xmm</a:t>
            </a:r>
            <a:r>
              <a:rPr lang="en-US" dirty="0"/>
              <a:t>, </a:t>
            </a:r>
            <a:r>
              <a:rPr lang="en-US" dirty="0" err="1"/>
              <a:t>xmm</a:t>
            </a:r>
            <a:r>
              <a:rPr lang="en-US" dirty="0"/>
              <a:t>/mem, imm8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B12B78-EBFC-AB1A-E383-E608A45C5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69" t="2009" r="21497" b="75160"/>
          <a:stretch/>
        </p:blipFill>
        <p:spPr>
          <a:xfrm>
            <a:off x="2455101" y="801852"/>
            <a:ext cx="8950038" cy="422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2021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BD9493-BFE8-38F5-7A62-8DF01654C3CD}"/>
              </a:ext>
            </a:extLst>
          </p:cNvPr>
          <p:cNvSpPr txBox="1"/>
          <p:nvPr/>
        </p:nvSpPr>
        <p:spPr>
          <a:xfrm>
            <a:off x="3284877" y="5260932"/>
            <a:ext cx="562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11-23: vpshuflw </a:t>
            </a:r>
            <a:r>
              <a:rPr lang="en-US" dirty="0" err="1"/>
              <a:t>ymm</a:t>
            </a:r>
            <a:r>
              <a:rPr lang="en-US" dirty="0"/>
              <a:t>, </a:t>
            </a:r>
            <a:r>
              <a:rPr lang="en-US" dirty="0" err="1"/>
              <a:t>ymm</a:t>
            </a:r>
            <a:r>
              <a:rPr lang="en-US" dirty="0"/>
              <a:t>/mem, imm8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3D3C47-CF7F-0710-B904-8BA7BAA0C7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0" t="1461" r="29204" b="78265"/>
          <a:stretch/>
        </p:blipFill>
        <p:spPr>
          <a:xfrm>
            <a:off x="1772967" y="726509"/>
            <a:ext cx="8646066" cy="374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7687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D82030-764C-9A1A-38E8-1EA222DA6ECC}"/>
              </a:ext>
            </a:extLst>
          </p:cNvPr>
          <p:cNvSpPr txBox="1"/>
          <p:nvPr/>
        </p:nvSpPr>
        <p:spPr>
          <a:xfrm>
            <a:off x="4346867" y="5273458"/>
            <a:ext cx="349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11-24: (v)pshufhw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6CAD05-3135-678A-7AE0-27FDAD1D85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30" t="1461" r="29204" b="76256"/>
          <a:stretch/>
        </p:blipFill>
        <p:spPr>
          <a:xfrm>
            <a:off x="2144518" y="776614"/>
            <a:ext cx="7902964" cy="412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456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645E2-2CDA-76FB-9059-208722654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0A053E1-6C8D-A71A-AC8F-8A42C046F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111" y="21443"/>
            <a:ext cx="11733777" cy="1325563"/>
          </a:xfrm>
        </p:spPr>
        <p:txBody>
          <a:bodyPr/>
          <a:lstStyle/>
          <a:p>
            <a:r>
              <a:rPr lang="en-US" sz="4400" dirty="0"/>
              <a:t>Basic Syntax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35E240-4D31-19A9-43AB-027D34156F16}"/>
              </a:ext>
            </a:extLst>
          </p:cNvPr>
          <p:cNvSpPr txBox="1"/>
          <p:nvPr/>
        </p:nvSpPr>
        <p:spPr>
          <a:xfrm>
            <a:off x="7014492" y="5326328"/>
            <a:ext cx="5177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1-5: Byte, word, and double-word storage in memory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998346-B80D-B2A3-B9D9-EC29897CBDEA}"/>
              </a:ext>
            </a:extLst>
          </p:cNvPr>
          <p:cNvSpPr txBox="1"/>
          <p:nvPr/>
        </p:nvSpPr>
        <p:spPr>
          <a:xfrm>
            <a:off x="239339" y="1347006"/>
            <a:ext cx="675674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Memory (RAM) stores data such as variables &amp; constants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X86-64 supports byte-addressable memory, meaning the basic memory unit is 1 byte (8 bits)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 store values larger than a byte, x86 utilizes consecutive locations in memory; making note of the lowest address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Like C, MASM will handle which memory addresses each variable &amp; constant is stored in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887EF78-3DFE-9625-7C90-D236A7CE12E7}"/>
              </a:ext>
            </a:extLst>
          </p:cNvPr>
          <p:cNvGrpSpPr/>
          <p:nvPr/>
        </p:nvGrpSpPr>
        <p:grpSpPr>
          <a:xfrm>
            <a:off x="7686216" y="815088"/>
            <a:ext cx="4207421" cy="4511240"/>
            <a:chOff x="7686216" y="815088"/>
            <a:chExt cx="4207421" cy="451124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81CBF84-43A5-3109-6071-19B9086FF2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616" t="1745" r="43713" b="57943"/>
            <a:stretch/>
          </p:blipFill>
          <p:spPr>
            <a:xfrm>
              <a:off x="9060180" y="815088"/>
              <a:ext cx="2833457" cy="45112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87284EB-58EA-85AB-A60F-5BAAA49B0E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398" t="5764" r="81090" b="86678"/>
            <a:stretch/>
          </p:blipFill>
          <p:spPr>
            <a:xfrm>
              <a:off x="7686216" y="1396232"/>
              <a:ext cx="1029882" cy="845820"/>
            </a:xfrm>
            <a:prstGeom prst="rect">
              <a:avLst/>
            </a:prstGeom>
          </p:spPr>
        </p:pic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9DDE17C6-1086-F3EB-E110-B8C7FFF4DE9B}"/>
                </a:ext>
              </a:extLst>
            </p:cNvPr>
            <p:cNvSpPr/>
            <p:nvPr/>
          </p:nvSpPr>
          <p:spPr>
            <a:xfrm>
              <a:off x="8738958" y="891540"/>
              <a:ext cx="344082" cy="1752600"/>
            </a:xfrm>
            <a:prstGeom prst="leftBrace">
              <a:avLst>
                <a:gd name="adj1" fmla="val 21620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eft Brace 12">
              <a:extLst>
                <a:ext uri="{FF2B5EF4-FFF2-40B4-BE49-F238E27FC236}">
                  <a16:creationId xmlns:a16="http://schemas.microsoft.com/office/drawing/2014/main" id="{497C239A-F5C4-6C2E-7A7A-BDA6211A7ABC}"/>
                </a:ext>
              </a:extLst>
            </p:cNvPr>
            <p:cNvSpPr/>
            <p:nvPr/>
          </p:nvSpPr>
          <p:spPr>
            <a:xfrm>
              <a:off x="8716098" y="3588411"/>
              <a:ext cx="344082" cy="793645"/>
            </a:xfrm>
            <a:prstGeom prst="leftBrace">
              <a:avLst>
                <a:gd name="adj1" fmla="val 21620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09D61338-69C6-F6A0-F604-D800D2B6481E}"/>
                </a:ext>
              </a:extLst>
            </p:cNvPr>
            <p:cNvSpPr/>
            <p:nvPr/>
          </p:nvSpPr>
          <p:spPr>
            <a:xfrm>
              <a:off x="8738958" y="4816964"/>
              <a:ext cx="344082" cy="425543"/>
            </a:xfrm>
            <a:prstGeom prst="leftBrace">
              <a:avLst>
                <a:gd name="adj1" fmla="val 21620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070323A-4FA0-FF00-26D0-B08FBE1DF6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398" t="27569" r="81090" b="67151"/>
            <a:stretch/>
          </p:blipFill>
          <p:spPr>
            <a:xfrm>
              <a:off x="7686216" y="3689832"/>
              <a:ext cx="1029882" cy="59080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5C9AA80-8316-5999-6E82-350F8F87EA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398" t="37642" r="81090" b="57943"/>
            <a:stretch/>
          </p:blipFill>
          <p:spPr>
            <a:xfrm>
              <a:off x="7686216" y="4748383"/>
              <a:ext cx="1029882" cy="4941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532575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E66DA1-9F7A-A98F-1247-181434FADBA8}"/>
              </a:ext>
            </a:extLst>
          </p:cNvPr>
          <p:cNvSpPr txBox="1"/>
          <p:nvPr/>
        </p:nvSpPr>
        <p:spPr>
          <a:xfrm>
            <a:off x="4417399" y="5273458"/>
            <a:ext cx="335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11-25: vpshufhw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8D88B9-8A5F-A976-38AB-54C1057FF8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0" t="1826" r="28963" b="77717"/>
          <a:stretch/>
        </p:blipFill>
        <p:spPr>
          <a:xfrm>
            <a:off x="1756072" y="1215210"/>
            <a:ext cx="8679856" cy="378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9626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1C3491-9F4A-61EF-BE74-8C103E4DB9ED}"/>
              </a:ext>
            </a:extLst>
          </p:cNvPr>
          <p:cNvSpPr txBox="1"/>
          <p:nvPr/>
        </p:nvSpPr>
        <p:spPr>
          <a:xfrm>
            <a:off x="4567280" y="5285984"/>
            <a:ext cx="3057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11-26: shufps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C6C2B9-D4E9-19CC-C759-4B6088069F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7" r="50000" b="63105"/>
          <a:stretch/>
        </p:blipFill>
        <p:spPr>
          <a:xfrm>
            <a:off x="3617841" y="169238"/>
            <a:ext cx="4956318" cy="511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6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4ADE8F-8ED3-24FC-181C-82C64A283A2E}"/>
              </a:ext>
            </a:extLst>
          </p:cNvPr>
          <p:cNvSpPr txBox="1"/>
          <p:nvPr/>
        </p:nvSpPr>
        <p:spPr>
          <a:xfrm>
            <a:off x="4550673" y="5273458"/>
            <a:ext cx="3090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11-27: shufpd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3E9CC6-71CB-A921-E414-ECB7042242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6" r="50000" b="62557"/>
          <a:stretch/>
        </p:blipFill>
        <p:spPr>
          <a:xfrm>
            <a:off x="3605169" y="68187"/>
            <a:ext cx="4981661" cy="519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355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E89F29-1FC3-037A-B7D9-49000763B50F}"/>
              </a:ext>
            </a:extLst>
          </p:cNvPr>
          <p:cNvSpPr txBox="1"/>
          <p:nvPr/>
        </p:nvSpPr>
        <p:spPr>
          <a:xfrm>
            <a:off x="3926560" y="5273458"/>
            <a:ext cx="4338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11-28: unpcklps instruction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E2BE73-C3DB-B386-2362-2775EFD9DB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80" r="16561" b="74795"/>
          <a:stretch/>
        </p:blipFill>
        <p:spPr>
          <a:xfrm>
            <a:off x="827053" y="225468"/>
            <a:ext cx="10537894" cy="466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396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E6E5F0-4795-A662-49E4-2D57F8297497}"/>
              </a:ext>
            </a:extLst>
          </p:cNvPr>
          <p:cNvSpPr txBox="1"/>
          <p:nvPr/>
        </p:nvSpPr>
        <p:spPr>
          <a:xfrm>
            <a:off x="3892095" y="5285984"/>
            <a:ext cx="440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11-29: unpckhps instruction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3A8051-0C35-0D84-C03F-C1F5B2A5C2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43" t="2009" r="28722" b="79178"/>
          <a:stretch/>
        </p:blipFill>
        <p:spPr>
          <a:xfrm>
            <a:off x="1992462" y="1202684"/>
            <a:ext cx="8207076" cy="347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2330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74F069-EB4F-24A1-2266-F5DE60B7527F}"/>
              </a:ext>
            </a:extLst>
          </p:cNvPr>
          <p:cNvSpPr txBox="1"/>
          <p:nvPr/>
        </p:nvSpPr>
        <p:spPr>
          <a:xfrm>
            <a:off x="3909953" y="5298510"/>
            <a:ext cx="4372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11-30: unpcklpd instruction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C59288-1313-C18E-A0B0-AB0DA8B30D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80" t="2557" r="50000" b="80457"/>
          <a:stretch/>
        </p:blipFill>
        <p:spPr>
          <a:xfrm>
            <a:off x="3416625" y="1190158"/>
            <a:ext cx="5358750" cy="314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07664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2F1299-B602-A6D0-8255-09C9BA104239}"/>
              </a:ext>
            </a:extLst>
          </p:cNvPr>
          <p:cNvSpPr txBox="1"/>
          <p:nvPr/>
        </p:nvSpPr>
        <p:spPr>
          <a:xfrm>
            <a:off x="3875488" y="5311036"/>
            <a:ext cx="4441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11-31: unpckhpd instruction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58E3FE-EC78-9B0C-93DC-56FAB22E5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84" r="47511" b="82828"/>
          <a:stretch/>
        </p:blipFill>
        <p:spPr>
          <a:xfrm>
            <a:off x="3326541" y="1177632"/>
            <a:ext cx="5538918" cy="317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12032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DD91CB-7025-97F0-FFE0-66D11922C76E}"/>
              </a:ext>
            </a:extLst>
          </p:cNvPr>
          <p:cNvSpPr txBox="1"/>
          <p:nvPr/>
        </p:nvSpPr>
        <p:spPr>
          <a:xfrm>
            <a:off x="3874462" y="5285984"/>
            <a:ext cx="4443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11-32: vunpcklps instruction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860B03-113C-2602-26DF-2D49929F0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4" t="2739" r="18123" b="72785"/>
          <a:stretch/>
        </p:blipFill>
        <p:spPr>
          <a:xfrm>
            <a:off x="1080550" y="263046"/>
            <a:ext cx="10030900" cy="452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8656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DA45AC-3D3F-0221-8138-AD8F70F42989}"/>
              </a:ext>
            </a:extLst>
          </p:cNvPr>
          <p:cNvSpPr txBox="1"/>
          <p:nvPr/>
        </p:nvSpPr>
        <p:spPr>
          <a:xfrm>
            <a:off x="3745282" y="5285984"/>
            <a:ext cx="4512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11-33: vunpckhps instruction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B00C7A-F41A-D256-AC4B-9EA41C860D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62" t="3105" r="17882" b="74612"/>
          <a:stretch/>
        </p:blipFill>
        <p:spPr>
          <a:xfrm>
            <a:off x="1198815" y="582274"/>
            <a:ext cx="9794370" cy="412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2219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7F8223-C081-B879-525F-A081874825A6}"/>
              </a:ext>
            </a:extLst>
          </p:cNvPr>
          <p:cNvSpPr txBox="1"/>
          <p:nvPr/>
        </p:nvSpPr>
        <p:spPr>
          <a:xfrm>
            <a:off x="3827975" y="5298510"/>
            <a:ext cx="4536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11-34: </a:t>
            </a:r>
            <a:r>
              <a:rPr lang="en-US" dirty="0" err="1"/>
              <a:t>punpcklbw</a:t>
            </a:r>
            <a:r>
              <a:rPr lang="en-US" dirty="0"/>
              <a:t> instruction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1D098F-9A4E-2C16-2EF1-46027CDC75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43" t="2374" r="25108" b="66758"/>
          <a:stretch/>
        </p:blipFill>
        <p:spPr>
          <a:xfrm>
            <a:off x="1739107" y="-40022"/>
            <a:ext cx="8713786" cy="570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13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9D88F-B21B-245E-44EE-18A955842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D8C7645-18B5-4ED8-F6AB-CDE66F25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111" y="21443"/>
            <a:ext cx="11733777" cy="1325563"/>
          </a:xfrm>
        </p:spPr>
        <p:txBody>
          <a:bodyPr/>
          <a:lstStyle/>
          <a:p>
            <a:r>
              <a:rPr lang="en-US" sz="4400" dirty="0"/>
              <a:t>Anatomy of *.</a:t>
            </a:r>
            <a:r>
              <a:rPr lang="en-US" sz="4400" dirty="0" err="1"/>
              <a:t>asm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F29680-68F5-478C-4D11-CF71CB52CD3A}"/>
              </a:ext>
            </a:extLst>
          </p:cNvPr>
          <p:cNvGrpSpPr/>
          <p:nvPr/>
        </p:nvGrpSpPr>
        <p:grpSpPr>
          <a:xfrm>
            <a:off x="2598419" y="1143657"/>
            <a:ext cx="6995160" cy="5551960"/>
            <a:chOff x="2522220" y="1143657"/>
            <a:chExt cx="6995160" cy="555196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A88496-4869-E26A-DBB0-0A638B703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22220" y="1143657"/>
              <a:ext cx="6995160" cy="514452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9F44E2-0E4F-781D-8AF5-8F103C1B069B}"/>
                </a:ext>
              </a:extLst>
            </p:cNvPr>
            <p:cNvSpPr txBox="1"/>
            <p:nvPr/>
          </p:nvSpPr>
          <p:spPr>
            <a:xfrm>
              <a:off x="2522220" y="6326285"/>
              <a:ext cx="6995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Listing 1-1: Trivial shell program (pg. 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000758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C9834D-1854-1F12-4B6E-14C535835A87}"/>
              </a:ext>
            </a:extLst>
          </p:cNvPr>
          <p:cNvSpPr txBox="1"/>
          <p:nvPr/>
        </p:nvSpPr>
        <p:spPr>
          <a:xfrm>
            <a:off x="4326027" y="5370030"/>
            <a:ext cx="3539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11-35: </a:t>
            </a:r>
            <a:r>
              <a:rPr lang="en-US" dirty="0" err="1"/>
              <a:t>punpckhbw</a:t>
            </a:r>
            <a:r>
              <a:rPr lang="en-US" dirty="0"/>
              <a:t>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B591C4-0AF2-FFDD-EC2A-5CF680A865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43" t="2557" r="27036" b="68402"/>
          <a:stretch/>
        </p:blipFill>
        <p:spPr>
          <a:xfrm>
            <a:off x="1874266" y="0"/>
            <a:ext cx="8443466" cy="537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42951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8739C9-1CD1-773C-47FB-0969800F4B36}"/>
              </a:ext>
            </a:extLst>
          </p:cNvPr>
          <p:cNvSpPr txBox="1"/>
          <p:nvPr/>
        </p:nvSpPr>
        <p:spPr>
          <a:xfrm>
            <a:off x="4360940" y="5458309"/>
            <a:ext cx="3470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11-36: </a:t>
            </a:r>
            <a:r>
              <a:rPr lang="en-US" dirty="0" err="1"/>
              <a:t>punpcklwd</a:t>
            </a:r>
            <a:r>
              <a:rPr lang="en-US" dirty="0"/>
              <a:t>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17E14A-BE44-6D47-7964-EBB5211E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66" t="2374" r="26073" b="67854"/>
          <a:stretch/>
        </p:blipFill>
        <p:spPr>
          <a:xfrm>
            <a:off x="1857441" y="-46891"/>
            <a:ext cx="8477116" cy="5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40989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C540E0-30E9-0502-307E-808DA727D0F4}"/>
              </a:ext>
            </a:extLst>
          </p:cNvPr>
          <p:cNvSpPr txBox="1"/>
          <p:nvPr/>
        </p:nvSpPr>
        <p:spPr>
          <a:xfrm>
            <a:off x="4327278" y="5736921"/>
            <a:ext cx="3537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11-37: </a:t>
            </a:r>
            <a:r>
              <a:rPr lang="en-US" dirty="0" err="1"/>
              <a:t>punpckhwd</a:t>
            </a:r>
            <a:r>
              <a:rPr lang="en-US" dirty="0"/>
              <a:t>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43DB8A-A9BA-C8B4-52E7-779A926A95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86" t="3105" r="26313" b="67671"/>
          <a:stretch/>
        </p:blipFill>
        <p:spPr>
          <a:xfrm>
            <a:off x="2050928" y="237993"/>
            <a:ext cx="8090142" cy="540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82815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5DBE25-E163-C146-E977-F262EAE071F9}"/>
              </a:ext>
            </a:extLst>
          </p:cNvPr>
          <p:cNvSpPr txBox="1"/>
          <p:nvPr/>
        </p:nvSpPr>
        <p:spPr>
          <a:xfrm>
            <a:off x="4412814" y="5749447"/>
            <a:ext cx="3366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11-38 </a:t>
            </a:r>
            <a:r>
              <a:rPr lang="en-US" dirty="0" err="1"/>
              <a:t>punpckldq</a:t>
            </a:r>
            <a:r>
              <a:rPr lang="en-US" dirty="0"/>
              <a:t>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DFA246-8DF5-92F5-449F-FB20FF5FC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33" t="3471" r="27036" b="68402"/>
          <a:stretch/>
        </p:blipFill>
        <p:spPr>
          <a:xfrm>
            <a:off x="2076868" y="263047"/>
            <a:ext cx="8038264" cy="520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7052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B91225-0F91-9C2D-522E-21F31EA27D5D}"/>
              </a:ext>
            </a:extLst>
          </p:cNvPr>
          <p:cNvSpPr txBox="1"/>
          <p:nvPr/>
        </p:nvSpPr>
        <p:spPr>
          <a:xfrm>
            <a:off x="4347091" y="5724395"/>
            <a:ext cx="3497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11-39: </a:t>
            </a:r>
            <a:r>
              <a:rPr lang="en-US" dirty="0" err="1"/>
              <a:t>punpckhdq</a:t>
            </a:r>
            <a:r>
              <a:rPr lang="en-US" dirty="0"/>
              <a:t>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0C36A6-7094-9055-CE91-8AB8C9756D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67" t="3105" r="25591" b="68219"/>
          <a:stretch/>
        </p:blipFill>
        <p:spPr>
          <a:xfrm>
            <a:off x="2027024" y="250520"/>
            <a:ext cx="8137952" cy="530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41972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940C5B-368C-BE2C-A74B-F552EEE66EFA}"/>
              </a:ext>
            </a:extLst>
          </p:cNvPr>
          <p:cNvSpPr txBox="1"/>
          <p:nvPr/>
        </p:nvSpPr>
        <p:spPr>
          <a:xfrm>
            <a:off x="4320642" y="5749447"/>
            <a:ext cx="3550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11-40: </a:t>
            </a:r>
            <a:r>
              <a:rPr lang="en-US" dirty="0" err="1"/>
              <a:t>punpcklqdq</a:t>
            </a:r>
            <a:r>
              <a:rPr lang="en-US" dirty="0"/>
              <a:t>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7290F-03D8-C53A-F376-E1CB7398FF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58" t="2739" r="25591" b="68584"/>
          <a:stretch/>
        </p:blipFill>
        <p:spPr>
          <a:xfrm>
            <a:off x="1991341" y="175363"/>
            <a:ext cx="8209318" cy="530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79366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316569-137F-7190-5A4E-BE28C429FFC2}"/>
              </a:ext>
            </a:extLst>
          </p:cNvPr>
          <p:cNvSpPr txBox="1"/>
          <p:nvPr/>
        </p:nvSpPr>
        <p:spPr>
          <a:xfrm>
            <a:off x="4286177" y="5749447"/>
            <a:ext cx="3619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11-41: </a:t>
            </a:r>
            <a:r>
              <a:rPr lang="en-US" dirty="0" err="1"/>
              <a:t>punpckhqdq</a:t>
            </a:r>
            <a:r>
              <a:rPr lang="en-US" dirty="0"/>
              <a:t>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D2788B-66DD-27C0-C90A-4025EF97AD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95" t="2374" r="26313" b="68767"/>
          <a:stretch/>
        </p:blipFill>
        <p:spPr>
          <a:xfrm>
            <a:off x="1995477" y="150311"/>
            <a:ext cx="8201046" cy="533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619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4EB255-4AB1-2DE3-CE45-B9A6D2556239}"/>
              </a:ext>
            </a:extLst>
          </p:cNvPr>
          <p:cNvSpPr txBox="1"/>
          <p:nvPr/>
        </p:nvSpPr>
        <p:spPr>
          <a:xfrm>
            <a:off x="2998453" y="5749447"/>
            <a:ext cx="6195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11-42: SIMD concurrent arithmetic and logical operations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A7B2AF-8BE2-03D4-9F5A-7A7FDC48FF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21" t="3105" r="25830" b="69863"/>
          <a:stretch/>
        </p:blipFill>
        <p:spPr>
          <a:xfrm>
            <a:off x="1739107" y="300624"/>
            <a:ext cx="8713786" cy="499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450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B46A7E-D127-282A-A33C-4A4CBBA37FB0}"/>
              </a:ext>
            </a:extLst>
          </p:cNvPr>
          <p:cNvSpPr txBox="1"/>
          <p:nvPr/>
        </p:nvSpPr>
        <p:spPr>
          <a:xfrm>
            <a:off x="3975387" y="5736921"/>
            <a:ext cx="4241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11-43: Horizontal addition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07BF45-D2B2-16AF-49FA-866E461539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80" t="2923" r="25350" b="70594"/>
          <a:stretch/>
        </p:blipFill>
        <p:spPr>
          <a:xfrm>
            <a:off x="1688562" y="569748"/>
            <a:ext cx="8814876" cy="489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53918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2EBDC4-7503-54B4-6557-8E6D5AC3E72C}"/>
              </a:ext>
            </a:extLst>
          </p:cNvPr>
          <p:cNvSpPr txBox="1"/>
          <p:nvPr/>
        </p:nvSpPr>
        <p:spPr>
          <a:xfrm>
            <a:off x="4027292" y="5749447"/>
            <a:ext cx="4137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11-44: Merging bits from </a:t>
            </a:r>
            <a:r>
              <a:rPr lang="en-US" dirty="0" err="1"/>
              <a:t>pcmpeqw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4E10BF-09B5-FC2A-AC86-D84807C76A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47" t="3287" r="7765" b="69680"/>
          <a:stretch/>
        </p:blipFill>
        <p:spPr>
          <a:xfrm>
            <a:off x="1350800" y="594799"/>
            <a:ext cx="9490400" cy="499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552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95A513-0D3B-A45E-CFED-FFB75C95C0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632" b="89224"/>
          <a:stretch/>
        </p:blipFill>
        <p:spPr>
          <a:xfrm>
            <a:off x="3352470" y="1946477"/>
            <a:ext cx="5487058" cy="20336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80C658-A14C-CBBD-DE25-AEBF9ADF1E0E}"/>
              </a:ext>
            </a:extLst>
          </p:cNvPr>
          <p:cNvSpPr txBox="1"/>
          <p:nvPr/>
        </p:nvSpPr>
        <p:spPr>
          <a:xfrm>
            <a:off x="4807730" y="5278002"/>
            <a:ext cx="2576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2-1: Bit numbering</a:t>
            </a:r>
          </a:p>
        </p:txBody>
      </p:sp>
    </p:spTree>
    <p:extLst>
      <p:ext uri="{BB962C8B-B14F-4D97-AF65-F5344CB8AC3E}">
        <p14:creationId xmlns:p14="http://schemas.microsoft.com/office/powerpoint/2010/main" val="246220361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574620-3EC6-30D0-DF0C-ECFF1BFA9C50}"/>
              </a:ext>
            </a:extLst>
          </p:cNvPr>
          <p:cNvSpPr txBox="1"/>
          <p:nvPr/>
        </p:nvSpPr>
        <p:spPr>
          <a:xfrm>
            <a:off x="4375432" y="5761973"/>
            <a:ext cx="344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11-45: </a:t>
            </a:r>
            <a:r>
              <a:rPr lang="en-US" dirty="0" err="1"/>
              <a:t>movmskps</a:t>
            </a:r>
            <a:r>
              <a:rPr lang="en-US" dirty="0"/>
              <a:t>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CCB534-F499-672A-FEEC-35ABA367F2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8" t="2922" r="16912" b="68950"/>
          <a:stretch/>
        </p:blipFill>
        <p:spPr>
          <a:xfrm>
            <a:off x="1637386" y="325676"/>
            <a:ext cx="8917228" cy="520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791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92A65D-B6EB-0A63-1B7A-13041AB6851B}"/>
              </a:ext>
            </a:extLst>
          </p:cNvPr>
          <p:cNvSpPr txBox="1"/>
          <p:nvPr/>
        </p:nvSpPr>
        <p:spPr>
          <a:xfrm>
            <a:off x="4358825" y="5724395"/>
            <a:ext cx="3474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11-46: </a:t>
            </a:r>
            <a:r>
              <a:rPr lang="en-US" dirty="0" err="1"/>
              <a:t>movmskpd</a:t>
            </a:r>
            <a:r>
              <a:rPr lang="en-US" dirty="0"/>
              <a:t>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C09FCC-043A-63D5-15AB-FC897B25A0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40" t="3105" r="16593" b="69132"/>
          <a:stretch/>
        </p:blipFill>
        <p:spPr>
          <a:xfrm>
            <a:off x="3371268" y="275572"/>
            <a:ext cx="5449464" cy="513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08041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B741BD-A78E-AF3A-8AFA-459FA0E0ED0E}"/>
              </a:ext>
            </a:extLst>
          </p:cNvPr>
          <p:cNvSpPr txBox="1"/>
          <p:nvPr/>
        </p:nvSpPr>
        <p:spPr>
          <a:xfrm>
            <a:off x="4323335" y="5724395"/>
            <a:ext cx="3545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11-47: </a:t>
            </a:r>
            <a:r>
              <a:rPr lang="en-US" dirty="0" err="1"/>
              <a:t>vmovmskps</a:t>
            </a:r>
            <a:r>
              <a:rPr lang="en-US" dirty="0"/>
              <a:t>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12F6CF-ABD0-3E4C-ACEB-A85694CFCF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13" t="3105" r="10415" b="69498"/>
          <a:stretch/>
        </p:blipFill>
        <p:spPr>
          <a:xfrm>
            <a:off x="118092" y="175363"/>
            <a:ext cx="11955816" cy="506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076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001FEC-5C67-2E27-A7A5-67803A0EE362}"/>
              </a:ext>
            </a:extLst>
          </p:cNvPr>
          <p:cNvSpPr txBox="1"/>
          <p:nvPr/>
        </p:nvSpPr>
        <p:spPr>
          <a:xfrm>
            <a:off x="4306728" y="5761973"/>
            <a:ext cx="3578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11-48: </a:t>
            </a:r>
            <a:r>
              <a:rPr lang="en-US" dirty="0" err="1"/>
              <a:t>vmovmskpd</a:t>
            </a:r>
            <a:r>
              <a:rPr lang="en-US" dirty="0"/>
              <a:t>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DF03D7-2E79-E579-2B1C-B398F4506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70" t="3288" r="15591" b="68950"/>
          <a:stretch/>
        </p:blipFill>
        <p:spPr>
          <a:xfrm>
            <a:off x="1578568" y="375779"/>
            <a:ext cx="9034864" cy="513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7865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2B2589-22CF-ED9C-A475-31DC21EB4A74}"/>
              </a:ext>
            </a:extLst>
          </p:cNvPr>
          <p:cNvSpPr txBox="1"/>
          <p:nvPr/>
        </p:nvSpPr>
        <p:spPr>
          <a:xfrm>
            <a:off x="3164845" y="5285984"/>
            <a:ext cx="5862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12-1: Isolating a bit string by using the and instruction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70AC1B-B73F-F81C-7DF3-1130F14C67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744" b="76073"/>
          <a:stretch/>
        </p:blipFill>
        <p:spPr>
          <a:xfrm>
            <a:off x="1521293" y="551145"/>
            <a:ext cx="9149414" cy="442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18461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1B0C94-786E-0FB3-6FBB-14DD88C974DD}"/>
              </a:ext>
            </a:extLst>
          </p:cNvPr>
          <p:cNvSpPr txBox="1"/>
          <p:nvPr/>
        </p:nvSpPr>
        <p:spPr>
          <a:xfrm>
            <a:off x="2978832" y="5761973"/>
            <a:ext cx="6234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12-2: Inserting bits 0 to 12 of EAX into bits 12 to 24 of EBX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7A5147-EF43-A809-EA2B-B6D85DEE08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4" t="1826" r="32335" b="82283"/>
          <a:stretch/>
        </p:blipFill>
        <p:spPr>
          <a:xfrm>
            <a:off x="1416391" y="175363"/>
            <a:ext cx="4593284" cy="14692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D4617-3083-EDA9-17AA-0C165666AF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4" t="1826" r="32335" b="82283"/>
          <a:stretch/>
        </p:blipFill>
        <p:spPr>
          <a:xfrm>
            <a:off x="1416391" y="1751589"/>
            <a:ext cx="4593284" cy="1469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89ACEC-D4BC-FD63-A207-B0C4C3FEF9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27" r="31853" b="80822"/>
          <a:stretch/>
        </p:blipFill>
        <p:spPr>
          <a:xfrm>
            <a:off x="1237627" y="3327815"/>
            <a:ext cx="4777377" cy="16042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7B451B-2942-86CB-3DF4-AD39516D4F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44" t="1826" r="31853" b="82283"/>
          <a:stretch/>
        </p:blipFill>
        <p:spPr>
          <a:xfrm>
            <a:off x="6758292" y="909972"/>
            <a:ext cx="4627074" cy="14692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55DEBB-74F9-338C-77E1-C2D712D219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64" t="1826" r="32334" b="82283"/>
          <a:stretch/>
        </p:blipFill>
        <p:spPr>
          <a:xfrm>
            <a:off x="6758292" y="2630784"/>
            <a:ext cx="4627004" cy="146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3597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39B534-96F8-A21E-3C03-CD3422007A51}"/>
              </a:ext>
            </a:extLst>
          </p:cNvPr>
          <p:cNvSpPr txBox="1"/>
          <p:nvPr/>
        </p:nvSpPr>
        <p:spPr>
          <a:xfrm>
            <a:off x="3211300" y="5736921"/>
            <a:ext cx="576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12-3: Inserting a bit string into a destination operand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092F1A-E8DC-7F3B-C39D-EFBFF1DAAF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138" b="78082"/>
          <a:stretch/>
        </p:blipFill>
        <p:spPr>
          <a:xfrm>
            <a:off x="3086583" y="647837"/>
            <a:ext cx="3916150" cy="2026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F3F140-292C-CD57-261C-44A6B88BC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138" b="82831"/>
          <a:stretch/>
        </p:blipFill>
        <p:spPr>
          <a:xfrm>
            <a:off x="3086583" y="2735885"/>
            <a:ext cx="3916150" cy="15873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6676A6-6A57-83C9-17D9-9DAFD17D2B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825" b="82101"/>
          <a:stretch/>
        </p:blipFill>
        <p:spPr>
          <a:xfrm>
            <a:off x="7002733" y="1605247"/>
            <a:ext cx="3797884" cy="16548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4526D8-1E48-510F-36B2-448B0406E6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4138" b="78082"/>
          <a:stretch/>
        </p:blipFill>
        <p:spPr>
          <a:xfrm>
            <a:off x="7002733" y="3371633"/>
            <a:ext cx="3916150" cy="202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180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93CF4D-F40B-B018-308E-C6D51F1DAF9F}"/>
              </a:ext>
            </a:extLst>
          </p:cNvPr>
          <p:cNvSpPr txBox="1"/>
          <p:nvPr/>
        </p:nvSpPr>
        <p:spPr>
          <a:xfrm>
            <a:off x="4094683" y="5749447"/>
            <a:ext cx="4002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12-4: Bit mask for pext instruction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5BC7D3-B948-D436-1DD2-A69DBE4D50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14" t="3105" r="25349" b="74429"/>
          <a:stretch/>
        </p:blipFill>
        <p:spPr>
          <a:xfrm>
            <a:off x="1669844" y="914400"/>
            <a:ext cx="8852312" cy="415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46846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CF96DC-F61F-E486-5151-18EAC28F2DC8}"/>
              </a:ext>
            </a:extLst>
          </p:cNvPr>
          <p:cNvSpPr txBox="1"/>
          <p:nvPr/>
        </p:nvSpPr>
        <p:spPr>
          <a:xfrm>
            <a:off x="4160021" y="5774499"/>
            <a:ext cx="3871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12-5: pdep instruction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62B74D-CD21-B4B4-7372-0CCD19C565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69" t="2924" r="25540" b="74246"/>
          <a:stretch/>
        </p:blipFill>
        <p:spPr>
          <a:xfrm>
            <a:off x="1771214" y="569748"/>
            <a:ext cx="8649572" cy="422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62151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926A74-2926-416F-B413-590FD76DF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49" t="2039" r="38160" b="68784"/>
          <a:stretch/>
        </p:blipFill>
        <p:spPr>
          <a:xfrm>
            <a:off x="1930692" y="0"/>
            <a:ext cx="8330614" cy="5869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74EE12-E3AB-6086-DB94-E640C0DF776C}"/>
              </a:ext>
            </a:extLst>
          </p:cNvPr>
          <p:cNvSpPr txBox="1"/>
          <p:nvPr/>
        </p:nvSpPr>
        <p:spPr>
          <a:xfrm>
            <a:off x="3571942" y="5869478"/>
            <a:ext cx="504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13-1: Compile-time versus runtime execution</a:t>
            </a:r>
          </a:p>
        </p:txBody>
      </p:sp>
    </p:spTree>
    <p:extLst>
      <p:ext uri="{BB962C8B-B14F-4D97-AF65-F5344CB8AC3E}">
        <p14:creationId xmlns:p14="http://schemas.microsoft.com/office/powerpoint/2010/main" val="320330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F95A50-3C24-4B8A-7337-CC45B93E3A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089" b="85753"/>
          <a:stretch/>
        </p:blipFill>
        <p:spPr>
          <a:xfrm>
            <a:off x="3386945" y="1190158"/>
            <a:ext cx="5418108" cy="26887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86790F-9BDE-662E-9AEB-3104D97A9CA3}"/>
              </a:ext>
            </a:extLst>
          </p:cNvPr>
          <p:cNvSpPr txBox="1"/>
          <p:nvPr/>
        </p:nvSpPr>
        <p:spPr>
          <a:xfrm>
            <a:off x="4299482" y="5298510"/>
            <a:ext cx="3593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2-2: The two nibbles in a byte</a:t>
            </a:r>
          </a:p>
        </p:txBody>
      </p:sp>
    </p:spTree>
    <p:extLst>
      <p:ext uri="{BB962C8B-B14F-4D97-AF65-F5344CB8AC3E}">
        <p14:creationId xmlns:p14="http://schemas.microsoft.com/office/powerpoint/2010/main" val="249505794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16FC00-04C2-3B39-CDD3-A936AA8953E9}"/>
              </a:ext>
            </a:extLst>
          </p:cNvPr>
          <p:cNvSpPr txBox="1"/>
          <p:nvPr/>
        </p:nvSpPr>
        <p:spPr>
          <a:xfrm>
            <a:off x="3181516" y="5285984"/>
            <a:ext cx="5828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13-2: Operation of a MASM compile-time if statement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F7A009-5E85-C964-6845-C059AE3C30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1" t="2192" r="61031" b="79909"/>
          <a:stretch/>
        </p:blipFill>
        <p:spPr>
          <a:xfrm>
            <a:off x="3303532" y="1002081"/>
            <a:ext cx="5584936" cy="360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69435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3E5420-99AE-3F0E-D914-C93DEF68CED4}"/>
              </a:ext>
            </a:extLst>
          </p:cNvPr>
          <p:cNvSpPr txBox="1"/>
          <p:nvPr/>
        </p:nvSpPr>
        <p:spPr>
          <a:xfrm>
            <a:off x="3208767" y="5285984"/>
            <a:ext cx="5774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13-3: MASM compile-time while statement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999AA3-DEF3-4E4C-7710-4A8FDDA800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4" t="4201" r="64103" b="79726"/>
          <a:stretch/>
        </p:blipFill>
        <p:spPr>
          <a:xfrm>
            <a:off x="3634248" y="1327759"/>
            <a:ext cx="4923504" cy="323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84023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B60424-95C1-1656-96C4-94E88D6A50A6}"/>
              </a:ext>
            </a:extLst>
          </p:cNvPr>
          <p:cNvSpPr txBox="1"/>
          <p:nvPr/>
        </p:nvSpPr>
        <p:spPr>
          <a:xfrm>
            <a:off x="2382291" y="5285984"/>
            <a:ext cx="742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14-1: Copying data between two overlapping arrays (forward direction)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DF6DFF-9DB4-1FB4-E2A3-9A2F266D96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780" b="32237"/>
          <a:stretch/>
        </p:blipFill>
        <p:spPr>
          <a:xfrm>
            <a:off x="4374285" y="369332"/>
            <a:ext cx="3443430" cy="464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6541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31266D-4279-6F5D-3C64-98E18AF4743F}"/>
              </a:ext>
            </a:extLst>
          </p:cNvPr>
          <p:cNvSpPr txBox="1"/>
          <p:nvPr/>
        </p:nvSpPr>
        <p:spPr>
          <a:xfrm>
            <a:off x="2764607" y="5323563"/>
            <a:ext cx="6662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14-2: Using a backward copy to copy data in overlapping arrays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B4BF62-9A99-220E-85D2-0DD003A834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9" t="2922" r="37635" b="43563"/>
          <a:stretch/>
        </p:blipFill>
        <p:spPr>
          <a:xfrm>
            <a:off x="4027371" y="275573"/>
            <a:ext cx="4137258" cy="494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3476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B25FA4-2631-F789-9659-2D5F0397D5E4}"/>
              </a:ext>
            </a:extLst>
          </p:cNvPr>
          <p:cNvSpPr txBox="1"/>
          <p:nvPr/>
        </p:nvSpPr>
        <p:spPr>
          <a:xfrm>
            <a:off x="3359193" y="5273458"/>
            <a:ext cx="5473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14-3: Equal each aggregate comparison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6ACC8D-9097-DB2D-9BF6-8F464C8E0F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20" t="1644" r="22700" b="78995"/>
          <a:stretch/>
        </p:blipFill>
        <p:spPr>
          <a:xfrm>
            <a:off x="1891162" y="1215210"/>
            <a:ext cx="8409676" cy="358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1887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F3EF6F-2B9C-C353-BD0F-0BAB7811FA3C}"/>
              </a:ext>
            </a:extLst>
          </p:cNvPr>
          <p:cNvSpPr txBox="1"/>
          <p:nvPr/>
        </p:nvSpPr>
        <p:spPr>
          <a:xfrm>
            <a:off x="4218466" y="5273458"/>
            <a:ext cx="375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16-1: Sample dialog box output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2BE0A3-DFBC-7F10-334F-6726133FD4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01" t="31598" r="27015" b="31689"/>
          <a:stretch/>
        </p:blipFill>
        <p:spPr>
          <a:xfrm>
            <a:off x="4417512" y="1797670"/>
            <a:ext cx="3356975" cy="251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53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1F56BC-259B-AA42-F43F-452386FCCB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72" r="50000" b="78265"/>
          <a:stretch/>
        </p:blipFill>
        <p:spPr>
          <a:xfrm>
            <a:off x="2324100" y="2498317"/>
            <a:ext cx="7543800" cy="1861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023119-A6F0-97AB-1CB8-E84F0154E503}"/>
              </a:ext>
            </a:extLst>
          </p:cNvPr>
          <p:cNvSpPr txBox="1"/>
          <p:nvPr/>
        </p:nvSpPr>
        <p:spPr>
          <a:xfrm>
            <a:off x="4442855" y="5235880"/>
            <a:ext cx="3306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2-3: Bit numbers in a word</a:t>
            </a:r>
          </a:p>
        </p:txBody>
      </p:sp>
    </p:spTree>
    <p:extLst>
      <p:ext uri="{BB962C8B-B14F-4D97-AF65-F5344CB8AC3E}">
        <p14:creationId xmlns:p14="http://schemas.microsoft.com/office/powerpoint/2010/main" val="965105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2052C4-B50A-4703-0DC0-241B8061E0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37" r="50000" b="77352"/>
          <a:stretch/>
        </p:blipFill>
        <p:spPr>
          <a:xfrm>
            <a:off x="2324100" y="2246192"/>
            <a:ext cx="7543800" cy="19647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191EE0-5423-466A-F2DB-931FF867D770}"/>
              </a:ext>
            </a:extLst>
          </p:cNvPr>
          <p:cNvSpPr txBox="1"/>
          <p:nvPr/>
        </p:nvSpPr>
        <p:spPr>
          <a:xfrm>
            <a:off x="4351003" y="5273458"/>
            <a:ext cx="348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2-4: The two bytes in a word</a:t>
            </a:r>
          </a:p>
        </p:txBody>
      </p:sp>
    </p:spTree>
    <p:extLst>
      <p:ext uri="{BB962C8B-B14F-4D97-AF65-F5344CB8AC3E}">
        <p14:creationId xmlns:p14="http://schemas.microsoft.com/office/powerpoint/2010/main" val="3823491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56C5F4-91F4-5579-0F76-FFBCEDAD64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54" t="18812" r="42383" b="68037"/>
          <a:stretch/>
        </p:blipFill>
        <p:spPr>
          <a:xfrm>
            <a:off x="2304260" y="1778696"/>
            <a:ext cx="7583480" cy="24818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7D7D49-6742-1F46-F3D7-3C1F91AF5610}"/>
              </a:ext>
            </a:extLst>
          </p:cNvPr>
          <p:cNvSpPr txBox="1"/>
          <p:nvPr/>
        </p:nvSpPr>
        <p:spPr>
          <a:xfrm>
            <a:off x="4251745" y="5273458"/>
            <a:ext cx="3688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2-5: The four nibbles in a word</a:t>
            </a:r>
          </a:p>
        </p:txBody>
      </p:sp>
    </p:spTree>
    <p:extLst>
      <p:ext uri="{BB962C8B-B14F-4D97-AF65-F5344CB8AC3E}">
        <p14:creationId xmlns:p14="http://schemas.microsoft.com/office/powerpoint/2010/main" val="2448414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66C6F8-3EED-2AC9-B8C8-4F0D8B0E450D}"/>
              </a:ext>
            </a:extLst>
          </p:cNvPr>
          <p:cNvSpPr txBox="1"/>
          <p:nvPr/>
        </p:nvSpPr>
        <p:spPr>
          <a:xfrm>
            <a:off x="239339" y="1347006"/>
            <a:ext cx="67567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Textbook: The Art of 64-Bit Assembly by Randal Hyde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ISBN: 978-1-7185-0108-9</a:t>
            </a:r>
          </a:p>
          <a:p>
            <a:pPr lvl="1"/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https://artofasm.randallhyde.com/</a:t>
            </a:r>
          </a:p>
          <a:p>
            <a:endParaRPr lang="en-US" sz="20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309B0CC-9D03-1728-85C6-7FB6F908D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111" y="21443"/>
            <a:ext cx="11733777" cy="1325563"/>
          </a:xfrm>
        </p:spPr>
        <p:txBody>
          <a:bodyPr/>
          <a:lstStyle/>
          <a:p>
            <a:r>
              <a:rPr lang="en-US" dirty="0"/>
              <a:t>Reference Materials</a:t>
            </a:r>
          </a:p>
        </p:txBody>
      </p:sp>
      <p:pic>
        <p:nvPicPr>
          <p:cNvPr id="9" name="Picture 8" descr="A cover of a book&#10;&#10;Description automatically generated">
            <a:extLst>
              <a:ext uri="{FF2B5EF4-FFF2-40B4-BE49-F238E27FC236}">
                <a16:creationId xmlns:a16="http://schemas.microsoft.com/office/drawing/2014/main" id="{8510095A-7F7E-CD38-62FF-94D406FF7C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071" r="30031"/>
          <a:stretch/>
        </p:blipFill>
        <p:spPr>
          <a:xfrm>
            <a:off x="6996081" y="-1"/>
            <a:ext cx="5195919" cy="683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240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452D8A-3757-297F-B6E2-EF7C9E782E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6" t="2374" r="36216" b="90685"/>
          <a:stretch/>
        </p:blipFill>
        <p:spPr>
          <a:xfrm>
            <a:off x="1580431" y="2119080"/>
            <a:ext cx="9031136" cy="13099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455284-920A-A799-B2E4-2DA70FC70130}"/>
              </a:ext>
            </a:extLst>
          </p:cNvPr>
          <p:cNvSpPr txBox="1"/>
          <p:nvPr/>
        </p:nvSpPr>
        <p:spPr>
          <a:xfrm>
            <a:off x="4088591" y="5285984"/>
            <a:ext cx="4014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2-6: Bit numbers in a double word</a:t>
            </a:r>
          </a:p>
        </p:txBody>
      </p:sp>
    </p:spTree>
    <p:extLst>
      <p:ext uri="{BB962C8B-B14F-4D97-AF65-F5344CB8AC3E}">
        <p14:creationId xmlns:p14="http://schemas.microsoft.com/office/powerpoint/2010/main" val="2261060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90CEB2-C9BA-FF04-E085-4831860806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1" t="11873" r="35988" b="79543"/>
          <a:stretch/>
        </p:blipFill>
        <p:spPr>
          <a:xfrm>
            <a:off x="1735608" y="79595"/>
            <a:ext cx="8720784" cy="1619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1D399A-AB2B-7A09-EE28-9E08EC5292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4" t="12968" r="37130" b="78448"/>
          <a:stretch/>
        </p:blipFill>
        <p:spPr>
          <a:xfrm>
            <a:off x="1390856" y="1699585"/>
            <a:ext cx="9065536" cy="1619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6A229B-53A2-4E39-7FF6-461CAB69EB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24" t="14430" r="31876" b="74429"/>
          <a:stretch/>
        </p:blipFill>
        <p:spPr>
          <a:xfrm>
            <a:off x="1614983" y="3319575"/>
            <a:ext cx="8962034" cy="21025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454E66-9ECB-D3BB-8552-E94AE87C5F56}"/>
              </a:ext>
            </a:extLst>
          </p:cNvPr>
          <p:cNvSpPr txBox="1"/>
          <p:nvPr/>
        </p:nvSpPr>
        <p:spPr>
          <a:xfrm>
            <a:off x="3271295" y="5237461"/>
            <a:ext cx="5304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2-7: Nibbles, bytes, and words in a double-word</a:t>
            </a:r>
          </a:p>
        </p:txBody>
      </p:sp>
    </p:spTree>
    <p:extLst>
      <p:ext uri="{BB962C8B-B14F-4D97-AF65-F5344CB8AC3E}">
        <p14:creationId xmlns:p14="http://schemas.microsoft.com/office/powerpoint/2010/main" val="1453082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7D5FEA-2307-82A2-59C7-E5998DBE35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82" t="4018" r="57692" b="87945"/>
          <a:stretch/>
        </p:blipFill>
        <p:spPr>
          <a:xfrm>
            <a:off x="3476339" y="2363179"/>
            <a:ext cx="5239320" cy="15167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17A1D5-6DF1-4DC5-9CB5-9B9EE056D761}"/>
              </a:ext>
            </a:extLst>
          </p:cNvPr>
          <p:cNvSpPr txBox="1"/>
          <p:nvPr/>
        </p:nvSpPr>
        <p:spPr>
          <a:xfrm>
            <a:off x="4594178" y="5273458"/>
            <a:ext cx="3003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2-8: Shift left operation</a:t>
            </a:r>
          </a:p>
        </p:txBody>
      </p:sp>
    </p:spTree>
    <p:extLst>
      <p:ext uri="{BB962C8B-B14F-4D97-AF65-F5344CB8AC3E}">
        <p14:creationId xmlns:p14="http://schemas.microsoft.com/office/powerpoint/2010/main" val="1045110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ABE5AC-2F31-E048-5A30-FA689BA3A6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" t="4383" r="54265" b="87763"/>
          <a:stretch/>
        </p:blipFill>
        <p:spPr>
          <a:xfrm>
            <a:off x="2666287" y="1946778"/>
            <a:ext cx="6859426" cy="14822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613BDE-B92F-1A62-8E9D-A84C3F177B60}"/>
              </a:ext>
            </a:extLst>
          </p:cNvPr>
          <p:cNvSpPr txBox="1"/>
          <p:nvPr/>
        </p:nvSpPr>
        <p:spPr>
          <a:xfrm>
            <a:off x="4635408" y="5298510"/>
            <a:ext cx="2921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2-9: shl by 1 operation</a:t>
            </a:r>
          </a:p>
        </p:txBody>
      </p:sp>
    </p:spTree>
    <p:extLst>
      <p:ext uri="{BB962C8B-B14F-4D97-AF65-F5344CB8AC3E}">
        <p14:creationId xmlns:p14="http://schemas.microsoft.com/office/powerpoint/2010/main" val="1299480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60F2AF-2477-35BF-55F2-EEB8F7CD06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9" t="4018" r="50000" b="87763"/>
          <a:stretch/>
        </p:blipFill>
        <p:spPr>
          <a:xfrm>
            <a:off x="2706495" y="1877894"/>
            <a:ext cx="6779010" cy="15511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703A7F-F74F-0722-BB18-6418D4F6BAED}"/>
              </a:ext>
            </a:extLst>
          </p:cNvPr>
          <p:cNvSpPr txBox="1"/>
          <p:nvPr/>
        </p:nvSpPr>
        <p:spPr>
          <a:xfrm>
            <a:off x="4473184" y="5220317"/>
            <a:ext cx="3245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2-10: Shift right operation</a:t>
            </a:r>
          </a:p>
        </p:txBody>
      </p:sp>
    </p:spTree>
    <p:extLst>
      <p:ext uri="{BB962C8B-B14F-4D97-AF65-F5344CB8AC3E}">
        <p14:creationId xmlns:p14="http://schemas.microsoft.com/office/powerpoint/2010/main" val="32234672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F4B572-7BDA-4568-9373-D88AB168B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6" t="3471" r="50000" b="87215"/>
          <a:stretch/>
        </p:blipFill>
        <p:spPr>
          <a:xfrm>
            <a:off x="2516919" y="2047024"/>
            <a:ext cx="7158160" cy="17577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D4330D-E957-E012-5C71-F5F10A5D35CE}"/>
              </a:ext>
            </a:extLst>
          </p:cNvPr>
          <p:cNvSpPr txBox="1"/>
          <p:nvPr/>
        </p:nvSpPr>
        <p:spPr>
          <a:xfrm>
            <a:off x="4563272" y="5285984"/>
            <a:ext cx="306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2-11: shr by 1 operation</a:t>
            </a:r>
          </a:p>
        </p:txBody>
      </p:sp>
    </p:spTree>
    <p:extLst>
      <p:ext uri="{BB962C8B-B14F-4D97-AF65-F5344CB8AC3E}">
        <p14:creationId xmlns:p14="http://schemas.microsoft.com/office/powerpoint/2010/main" val="4258742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1BE184-FD57-9C30-FD19-A2F24068F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0" y="2336800"/>
            <a:ext cx="5130800" cy="1092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E563E2-130A-400A-306A-E8D42B554F5D}"/>
              </a:ext>
            </a:extLst>
          </p:cNvPr>
          <p:cNvSpPr txBox="1"/>
          <p:nvPr/>
        </p:nvSpPr>
        <p:spPr>
          <a:xfrm>
            <a:off x="3959229" y="5273458"/>
            <a:ext cx="42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2-12: Arithmetic shift right operation</a:t>
            </a:r>
          </a:p>
        </p:txBody>
      </p:sp>
    </p:spTree>
    <p:extLst>
      <p:ext uri="{BB962C8B-B14F-4D97-AF65-F5344CB8AC3E}">
        <p14:creationId xmlns:p14="http://schemas.microsoft.com/office/powerpoint/2010/main" val="1333560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C017E4-8F0A-9F3B-A4FE-1ED4E2BC87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4" t="3287" r="50000" b="85205"/>
          <a:stretch/>
        </p:blipFill>
        <p:spPr>
          <a:xfrm>
            <a:off x="2534119" y="1720651"/>
            <a:ext cx="7123762" cy="21718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37F555-26FC-B219-9E91-FB5AB59A6176}"/>
              </a:ext>
            </a:extLst>
          </p:cNvPr>
          <p:cNvSpPr txBox="1"/>
          <p:nvPr/>
        </p:nvSpPr>
        <p:spPr>
          <a:xfrm>
            <a:off x="4451768" y="5231480"/>
            <a:ext cx="3288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2-13: sar dest, 1 operation</a:t>
            </a:r>
          </a:p>
        </p:txBody>
      </p:sp>
    </p:spTree>
    <p:extLst>
      <p:ext uri="{BB962C8B-B14F-4D97-AF65-F5344CB8AC3E}">
        <p14:creationId xmlns:p14="http://schemas.microsoft.com/office/powerpoint/2010/main" val="1945165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342655-63E3-6FC4-002E-1AAB570DC0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2" t="3470" r="62262" b="88128"/>
          <a:stretch/>
        </p:blipFill>
        <p:spPr>
          <a:xfrm>
            <a:off x="3476340" y="409863"/>
            <a:ext cx="5239320" cy="1585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C3CF8C-65CF-BC13-15E2-7265168035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3" t="3470" r="62718" b="87580"/>
          <a:stretch/>
        </p:blipFill>
        <p:spPr>
          <a:xfrm>
            <a:off x="3390114" y="2710278"/>
            <a:ext cx="5411772" cy="1689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53A83A-DC01-3C0B-C8AE-8EA3941D5296}"/>
              </a:ext>
            </a:extLst>
          </p:cNvPr>
          <p:cNvSpPr txBox="1"/>
          <p:nvPr/>
        </p:nvSpPr>
        <p:spPr>
          <a:xfrm>
            <a:off x="3679762" y="5285984"/>
            <a:ext cx="4919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2-14: Rotate left and rotate right operations</a:t>
            </a:r>
          </a:p>
        </p:txBody>
      </p:sp>
    </p:spTree>
    <p:extLst>
      <p:ext uri="{BB962C8B-B14F-4D97-AF65-F5344CB8AC3E}">
        <p14:creationId xmlns:p14="http://schemas.microsoft.com/office/powerpoint/2010/main" val="1714274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F8622E-1964-E199-0BCC-6CB743A23F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6" t="2009" r="58606" b="83927"/>
          <a:stretch/>
        </p:blipFill>
        <p:spPr>
          <a:xfrm>
            <a:off x="3166138" y="1177632"/>
            <a:ext cx="5859722" cy="26541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CF633C-E5F2-FEEE-3ADB-80ECE6BDE0D8}"/>
              </a:ext>
            </a:extLst>
          </p:cNvPr>
          <p:cNvSpPr txBox="1"/>
          <p:nvPr/>
        </p:nvSpPr>
        <p:spPr>
          <a:xfrm>
            <a:off x="4452825" y="5311036"/>
            <a:ext cx="3286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2-15: ror dest, 1 operation</a:t>
            </a:r>
          </a:p>
        </p:txBody>
      </p:sp>
    </p:spTree>
    <p:extLst>
      <p:ext uri="{BB962C8B-B14F-4D97-AF65-F5344CB8AC3E}">
        <p14:creationId xmlns:p14="http://schemas.microsoft.com/office/powerpoint/2010/main" val="1288915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A93F4-892E-63B5-94F2-32B5F0351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288A3-B791-41EF-DB24-2B7994922A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626" y="2669556"/>
            <a:ext cx="10880746" cy="1043616"/>
          </a:xfrm>
        </p:spPr>
        <p:txBody>
          <a:bodyPr>
            <a:noAutofit/>
          </a:bodyPr>
          <a:lstStyle/>
          <a:p>
            <a:r>
              <a:rPr lang="en-US" dirty="0"/>
              <a:t>X86-64 Basics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181DBF-060A-D093-C3EE-D95B2E160C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6461" y="3625978"/>
            <a:ext cx="9999077" cy="381421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/>
              <a:t>Pg 9 - 17</a:t>
            </a:r>
          </a:p>
        </p:txBody>
      </p:sp>
    </p:spTree>
    <p:extLst>
      <p:ext uri="{BB962C8B-B14F-4D97-AF65-F5344CB8AC3E}">
        <p14:creationId xmlns:p14="http://schemas.microsoft.com/office/powerpoint/2010/main" val="2798508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879AD3-6B03-E51B-FD54-4B6EF292B0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9" t="2922" r="61346" b="83379"/>
          <a:stretch/>
        </p:blipFill>
        <p:spPr>
          <a:xfrm>
            <a:off x="3338363" y="1227736"/>
            <a:ext cx="5515272" cy="25853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938D3D-0DB2-D06E-E261-0B7D4B6B064A}"/>
              </a:ext>
            </a:extLst>
          </p:cNvPr>
          <p:cNvSpPr txBox="1"/>
          <p:nvPr/>
        </p:nvSpPr>
        <p:spPr>
          <a:xfrm>
            <a:off x="4452825" y="5260932"/>
            <a:ext cx="3286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2-16: ror dest, 1 operation</a:t>
            </a:r>
          </a:p>
        </p:txBody>
      </p:sp>
    </p:spTree>
    <p:extLst>
      <p:ext uri="{BB962C8B-B14F-4D97-AF65-F5344CB8AC3E}">
        <p14:creationId xmlns:p14="http://schemas.microsoft.com/office/powerpoint/2010/main" val="535888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E61DFA-5520-A2B1-3CE4-71D1A04F24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2" t="2009" r="58148" b="84110"/>
          <a:stretch/>
        </p:blipFill>
        <p:spPr>
          <a:xfrm>
            <a:off x="3519814" y="137786"/>
            <a:ext cx="5860024" cy="2619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8B0C7B-D44F-CD00-0902-B57D23EE7E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519" b="84110"/>
          <a:stretch/>
        </p:blipFill>
        <p:spPr>
          <a:xfrm>
            <a:off x="3042194" y="1929604"/>
            <a:ext cx="6107612" cy="29987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E76DA6-968B-DE7C-B72B-B4866091CE12}"/>
              </a:ext>
            </a:extLst>
          </p:cNvPr>
          <p:cNvSpPr txBox="1"/>
          <p:nvPr/>
        </p:nvSpPr>
        <p:spPr>
          <a:xfrm>
            <a:off x="3735097" y="5285984"/>
            <a:ext cx="4721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2-17: rcl dest, 1 and rcr dest, 1 operations</a:t>
            </a:r>
          </a:p>
        </p:txBody>
      </p:sp>
    </p:spTree>
    <p:extLst>
      <p:ext uri="{BB962C8B-B14F-4D97-AF65-F5344CB8AC3E}">
        <p14:creationId xmlns:p14="http://schemas.microsoft.com/office/powerpoint/2010/main" val="17994412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95F5EA-AD8F-0010-5813-85A84EDEAD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53" t="3471" r="39414" b="88310"/>
          <a:stretch/>
        </p:blipFill>
        <p:spPr>
          <a:xfrm>
            <a:off x="2200909" y="1877894"/>
            <a:ext cx="7790180" cy="15511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0F0FC0-4240-F69B-2629-9C8E4ACE8221}"/>
              </a:ext>
            </a:extLst>
          </p:cNvPr>
          <p:cNvSpPr txBox="1"/>
          <p:nvPr/>
        </p:nvSpPr>
        <p:spPr>
          <a:xfrm>
            <a:off x="3669566" y="5135859"/>
            <a:ext cx="4852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2-18: Short packed data format (two bytes)</a:t>
            </a:r>
          </a:p>
        </p:txBody>
      </p:sp>
    </p:spTree>
    <p:extLst>
      <p:ext uri="{BB962C8B-B14F-4D97-AF65-F5344CB8AC3E}">
        <p14:creationId xmlns:p14="http://schemas.microsoft.com/office/powerpoint/2010/main" val="288427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5B45F9-14C5-E0D0-D847-6090F2C02D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10" t="3288" r="35988" b="89406"/>
          <a:stretch/>
        </p:blipFill>
        <p:spPr>
          <a:xfrm>
            <a:off x="1976934" y="2050198"/>
            <a:ext cx="8238132" cy="13788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E83FAB-D4EA-26FC-5E46-8B83263CB51E}"/>
              </a:ext>
            </a:extLst>
          </p:cNvPr>
          <p:cNvSpPr txBox="1"/>
          <p:nvPr/>
        </p:nvSpPr>
        <p:spPr>
          <a:xfrm>
            <a:off x="3681204" y="5285984"/>
            <a:ext cx="482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2-19: Long packed date format (four bytes)</a:t>
            </a:r>
          </a:p>
        </p:txBody>
      </p:sp>
    </p:spTree>
    <p:extLst>
      <p:ext uri="{BB962C8B-B14F-4D97-AF65-F5344CB8AC3E}">
        <p14:creationId xmlns:p14="http://schemas.microsoft.com/office/powerpoint/2010/main" val="24041464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08AA91-0DB5-C963-B493-A265CB59B1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21" r="29819" b="74795"/>
          <a:stretch/>
        </p:blipFill>
        <p:spPr>
          <a:xfrm>
            <a:off x="2063085" y="200416"/>
            <a:ext cx="8065830" cy="47567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3181D8-78B0-778A-5AAC-109D5C87E6D2}"/>
              </a:ext>
            </a:extLst>
          </p:cNvPr>
          <p:cNvSpPr txBox="1"/>
          <p:nvPr/>
        </p:nvSpPr>
        <p:spPr>
          <a:xfrm>
            <a:off x="3611730" y="5311036"/>
            <a:ext cx="4968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2-20: FLAGS register as packed Boolean data</a:t>
            </a:r>
          </a:p>
        </p:txBody>
      </p:sp>
    </p:spTree>
    <p:extLst>
      <p:ext uri="{BB962C8B-B14F-4D97-AF65-F5344CB8AC3E}">
        <p14:creationId xmlns:p14="http://schemas.microsoft.com/office/powerpoint/2010/main" val="3547420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478AB4-293D-1838-5C00-9927DBDDA3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53" r="33703" b="88493"/>
          <a:stretch/>
        </p:blipFill>
        <p:spPr>
          <a:xfrm>
            <a:off x="1649383" y="1941534"/>
            <a:ext cx="8893234" cy="21716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61DCFB-AF3E-47B0-8922-551D2D1BD44B}"/>
              </a:ext>
            </a:extLst>
          </p:cNvPr>
          <p:cNvSpPr txBox="1"/>
          <p:nvPr/>
        </p:nvSpPr>
        <p:spPr>
          <a:xfrm>
            <a:off x="3291995" y="5285984"/>
            <a:ext cx="5608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2-21: Single-precision (32-bit) floating-point format</a:t>
            </a:r>
          </a:p>
        </p:txBody>
      </p:sp>
    </p:spTree>
    <p:extLst>
      <p:ext uri="{BB962C8B-B14F-4D97-AF65-F5344CB8AC3E}">
        <p14:creationId xmlns:p14="http://schemas.microsoft.com/office/powerpoint/2010/main" val="38695287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77C376-C547-5550-BBCD-DA6C7A6F17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7" r="38729" b="84475"/>
          <a:stretch/>
        </p:blipFill>
        <p:spPr>
          <a:xfrm>
            <a:off x="1649383" y="939452"/>
            <a:ext cx="8893234" cy="29299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5BED38-8892-C970-4575-58A947BA91B9}"/>
              </a:ext>
            </a:extLst>
          </p:cNvPr>
          <p:cNvSpPr txBox="1"/>
          <p:nvPr/>
        </p:nvSpPr>
        <p:spPr>
          <a:xfrm>
            <a:off x="3313636" y="5273458"/>
            <a:ext cx="556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2-22: 64-bit double-precision floating-point format</a:t>
            </a:r>
          </a:p>
        </p:txBody>
      </p:sp>
    </p:spTree>
    <p:extLst>
      <p:ext uri="{BB962C8B-B14F-4D97-AF65-F5344CB8AC3E}">
        <p14:creationId xmlns:p14="http://schemas.microsoft.com/office/powerpoint/2010/main" val="18395278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BAF9CA-2D2E-9D14-909B-C9F12A5DBC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216" b="87763"/>
          <a:stretch/>
        </p:blipFill>
        <p:spPr>
          <a:xfrm>
            <a:off x="1284262" y="1202684"/>
            <a:ext cx="9623474" cy="23093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9A349C-DC12-64E6-85CD-96B57B78A689}"/>
              </a:ext>
            </a:extLst>
          </p:cNvPr>
          <p:cNvSpPr txBox="1"/>
          <p:nvPr/>
        </p:nvSpPr>
        <p:spPr>
          <a:xfrm>
            <a:off x="3200046" y="5285984"/>
            <a:ext cx="579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2-23: 80-bit extended-precision floating-point format</a:t>
            </a:r>
          </a:p>
        </p:txBody>
      </p:sp>
    </p:spTree>
    <p:extLst>
      <p:ext uri="{BB962C8B-B14F-4D97-AF65-F5344CB8AC3E}">
        <p14:creationId xmlns:p14="http://schemas.microsoft.com/office/powerpoint/2010/main" val="20373518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64A722-BD27-C9BD-1F05-B999FCB4CB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7" t="20091" r="60890" b="66210"/>
          <a:stretch/>
        </p:blipFill>
        <p:spPr>
          <a:xfrm>
            <a:off x="3441864" y="1227551"/>
            <a:ext cx="5308270" cy="25853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48C404-2216-EEF5-ABF8-52B11A95306A}"/>
              </a:ext>
            </a:extLst>
          </p:cNvPr>
          <p:cNvSpPr txBox="1"/>
          <p:nvPr/>
        </p:nvSpPr>
        <p:spPr>
          <a:xfrm>
            <a:off x="3731730" y="5261117"/>
            <a:ext cx="4728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2-24: BCD data representation in memory</a:t>
            </a:r>
          </a:p>
        </p:txBody>
      </p:sp>
    </p:spTree>
    <p:extLst>
      <p:ext uri="{BB962C8B-B14F-4D97-AF65-F5344CB8AC3E}">
        <p14:creationId xmlns:p14="http://schemas.microsoft.com/office/powerpoint/2010/main" val="23487487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063040-2222-D408-D3BD-7F99BF245E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40" t="20639" r="57006" b="62009"/>
          <a:stretch/>
        </p:blipFill>
        <p:spPr>
          <a:xfrm>
            <a:off x="3217739" y="576195"/>
            <a:ext cx="5756522" cy="32747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A90467-67E1-3DE8-6610-5F19B58E0395}"/>
              </a:ext>
            </a:extLst>
          </p:cNvPr>
          <p:cNvSpPr txBox="1"/>
          <p:nvPr/>
        </p:nvSpPr>
        <p:spPr>
          <a:xfrm>
            <a:off x="4349464" y="5298510"/>
            <a:ext cx="349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2-25: ASCII codes for E and e</a:t>
            </a:r>
          </a:p>
        </p:txBody>
      </p:sp>
    </p:spTree>
    <p:extLst>
      <p:ext uri="{BB962C8B-B14F-4D97-AF65-F5344CB8AC3E}">
        <p14:creationId xmlns:p14="http://schemas.microsoft.com/office/powerpoint/2010/main" val="1072236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04614-4A64-02A0-ED60-9C45D7A81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17FB49-54EC-47CD-4EBD-F3B67CC02394}"/>
              </a:ext>
            </a:extLst>
          </p:cNvPr>
          <p:cNvSpPr txBox="1"/>
          <p:nvPr/>
        </p:nvSpPr>
        <p:spPr>
          <a:xfrm>
            <a:off x="239339" y="1347006"/>
            <a:ext cx="675674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x86-64 CPU Family utilizes a Von Neuman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Von Neuman Architecture is composed of 3 components:</a:t>
            </a:r>
          </a:p>
          <a:p>
            <a:pPr marL="800100" lvl="1" indent="-342900">
              <a:buFontTx/>
              <a:buAutoNum type="arabicPeriod"/>
            </a:pPr>
            <a:r>
              <a:rPr lang="en-US" sz="2000" dirty="0"/>
              <a:t>I/O Device</a:t>
            </a:r>
          </a:p>
          <a:p>
            <a:pPr marL="800100" lvl="1" indent="-342900">
              <a:buAutoNum type="arabicPeriod"/>
            </a:pPr>
            <a:r>
              <a:rPr lang="en-US" sz="2000" dirty="0"/>
              <a:t>CPU</a:t>
            </a:r>
          </a:p>
          <a:p>
            <a:pPr marL="800100" lvl="1" indent="-342900">
              <a:buAutoNum type="arabicPeriod"/>
            </a:pPr>
            <a:r>
              <a:rPr lang="en-US" sz="2000" dirty="0"/>
              <a:t>Memory</a:t>
            </a:r>
          </a:p>
          <a:p>
            <a:pPr marL="800100" lvl="1" indent="-342900">
              <a:buAutoNum type="arabicPeriod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I/O (input/output) devices is any hardware used for the user to interact with the OS.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Ex. keyboard, mouse, display, </a:t>
            </a:r>
            <a:r>
              <a:rPr lang="en-US" sz="2000" dirty="0" err="1"/>
              <a:t>ect</a:t>
            </a:r>
            <a:r>
              <a:rPr lang="en-US" sz="20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3DF6845-8E77-9E78-7140-D9A85E024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111" y="21443"/>
            <a:ext cx="11733777" cy="1325563"/>
          </a:xfrm>
        </p:spPr>
        <p:txBody>
          <a:bodyPr/>
          <a:lstStyle/>
          <a:p>
            <a:r>
              <a:rPr lang="en-US" sz="4400" dirty="0"/>
              <a:t>Von Neuman Architecture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B679CE-9B62-D236-A9C4-0B70620D9D6E}"/>
              </a:ext>
            </a:extLst>
          </p:cNvPr>
          <p:cNvSpPr txBox="1"/>
          <p:nvPr/>
        </p:nvSpPr>
        <p:spPr>
          <a:xfrm>
            <a:off x="6490124" y="5784681"/>
            <a:ext cx="5701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1-1: Von Neumann computer system block diagram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846A4AB-6F48-BE0A-EC11-2B70C4D37F6E}"/>
              </a:ext>
            </a:extLst>
          </p:cNvPr>
          <p:cNvGrpSpPr/>
          <p:nvPr/>
        </p:nvGrpSpPr>
        <p:grpSpPr>
          <a:xfrm>
            <a:off x="6426146" y="612080"/>
            <a:ext cx="5747658" cy="5036051"/>
            <a:chOff x="6426146" y="612080"/>
            <a:chExt cx="5747658" cy="503605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B4245CE-3BAD-CADC-8149-2A532FF8B5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760" t="7246" r="43144" b="69022"/>
            <a:stretch/>
          </p:blipFill>
          <p:spPr>
            <a:xfrm>
              <a:off x="6426146" y="1169437"/>
              <a:ext cx="5747658" cy="447869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133BFBF-FAC0-3D01-E879-822554F73875}"/>
                </a:ext>
              </a:extLst>
            </p:cNvPr>
            <p:cNvSpPr txBox="1"/>
            <p:nvPr/>
          </p:nvSpPr>
          <p:spPr>
            <a:xfrm>
              <a:off x="9899191" y="612080"/>
              <a:ext cx="14638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Memory</a:t>
              </a:r>
              <a:endParaRPr lang="en-US" b="1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CE633BC-C549-8D4D-0AC1-BC7BAD38BE29}"/>
                </a:ext>
              </a:extLst>
            </p:cNvPr>
            <p:cNvCxnSpPr/>
            <p:nvPr/>
          </p:nvCxnSpPr>
          <p:spPr>
            <a:xfrm>
              <a:off x="10694194" y="1101162"/>
              <a:ext cx="324738" cy="43474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5369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AECA1E-2FD5-9453-DA00-D36F1E2CF4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0" t="3835" r="44012" b="81005"/>
          <a:stretch/>
        </p:blipFill>
        <p:spPr>
          <a:xfrm>
            <a:off x="2237935" y="1177632"/>
            <a:ext cx="7716128" cy="30497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F002B4-2E2A-31D0-260F-775609BA22DF}"/>
              </a:ext>
            </a:extLst>
          </p:cNvPr>
          <p:cNvSpPr txBox="1"/>
          <p:nvPr/>
        </p:nvSpPr>
        <p:spPr>
          <a:xfrm>
            <a:off x="2718408" y="5311036"/>
            <a:ext cx="6755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2-26: Surrogate code point encoding for Unicode planes 1 to 16</a:t>
            </a:r>
          </a:p>
        </p:txBody>
      </p:sp>
    </p:spTree>
    <p:extLst>
      <p:ext uri="{BB962C8B-B14F-4D97-AF65-F5344CB8AC3E}">
        <p14:creationId xmlns:p14="http://schemas.microsoft.com/office/powerpoint/2010/main" val="7374772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7D4FD7-485B-4CD8-B391-7DDE71F21A29}"/>
              </a:ext>
            </a:extLst>
          </p:cNvPr>
          <p:cNvSpPr txBox="1"/>
          <p:nvPr/>
        </p:nvSpPr>
        <p:spPr>
          <a:xfrm>
            <a:off x="3031299" y="5351116"/>
            <a:ext cx="540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3-1: MASM typical runtime memory organization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A7C2AB-32B5-4988-D500-511C5886C7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96" t="11507" r="43984" b="60913"/>
          <a:stretch/>
        </p:blipFill>
        <p:spPr>
          <a:xfrm>
            <a:off x="2390485" y="146164"/>
            <a:ext cx="7411030" cy="520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586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BC9D6CB-AD65-ADDF-BC36-0F12DEEBB365}"/>
              </a:ext>
            </a:extLst>
          </p:cNvPr>
          <p:cNvSpPr txBox="1"/>
          <p:nvPr/>
        </p:nvSpPr>
        <p:spPr>
          <a:xfrm>
            <a:off x="3565820" y="5273458"/>
            <a:ext cx="5060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3-2: Word access at the end of an MMU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E775C8-4A14-F765-DAA0-30D6DFA673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24" t="4749" r="46041" b="76256"/>
          <a:stretch/>
        </p:blipFill>
        <p:spPr>
          <a:xfrm>
            <a:off x="2562861" y="1215210"/>
            <a:ext cx="7066278" cy="358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252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0A4339E-EF8E-C42B-1534-D658B1AE90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1" t="3653" r="52895" b="74795"/>
          <a:stretch/>
        </p:blipFill>
        <p:spPr>
          <a:xfrm>
            <a:off x="2666287" y="951976"/>
            <a:ext cx="6859426" cy="40673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3F4137-E1B7-5726-3B6D-8D7D78FC3971}"/>
              </a:ext>
            </a:extLst>
          </p:cNvPr>
          <p:cNvSpPr txBox="1"/>
          <p:nvPr/>
        </p:nvSpPr>
        <p:spPr>
          <a:xfrm>
            <a:off x="3479482" y="5311036"/>
            <a:ext cx="5233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3-3: Address and data bus for 16-bit processors</a:t>
            </a:r>
          </a:p>
        </p:txBody>
      </p:sp>
    </p:spTree>
    <p:extLst>
      <p:ext uri="{BB962C8B-B14F-4D97-AF65-F5344CB8AC3E}">
        <p14:creationId xmlns:p14="http://schemas.microsoft.com/office/powerpoint/2010/main" val="21145156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5BD2B-3D10-1AE9-A8F5-4E7A04A00E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3" t="1644" r="53123" b="76073"/>
          <a:stretch/>
        </p:blipFill>
        <p:spPr>
          <a:xfrm>
            <a:off x="2786988" y="488515"/>
            <a:ext cx="6618024" cy="42052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D7ADAA-DCBF-F289-A5A7-934EF8438EDD}"/>
              </a:ext>
            </a:extLst>
          </p:cNvPr>
          <p:cNvSpPr txBox="1"/>
          <p:nvPr/>
        </p:nvSpPr>
        <p:spPr>
          <a:xfrm>
            <a:off x="2989444" y="5285984"/>
            <a:ext cx="6213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3-4: Reading a byte from an even address on a 16-bit CPU</a:t>
            </a:r>
          </a:p>
        </p:txBody>
      </p:sp>
    </p:spTree>
    <p:extLst>
      <p:ext uri="{BB962C8B-B14F-4D97-AF65-F5344CB8AC3E}">
        <p14:creationId xmlns:p14="http://schemas.microsoft.com/office/powerpoint/2010/main" val="16256931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03CE0E-F8B6-27E2-EF63-2A4A32B3FD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9" t="1461" r="50000" b="75708"/>
          <a:stretch/>
        </p:blipFill>
        <p:spPr>
          <a:xfrm>
            <a:off x="2482444" y="776614"/>
            <a:ext cx="7227112" cy="43087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56BBFC-D32C-CCF1-8E2F-088ADD9C91C6}"/>
              </a:ext>
            </a:extLst>
          </p:cNvPr>
          <p:cNvSpPr txBox="1"/>
          <p:nvPr/>
        </p:nvSpPr>
        <p:spPr>
          <a:xfrm>
            <a:off x="3033431" y="5298510"/>
            <a:ext cx="6125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3-5: Reading a byte from an odd address on a 16-bit CPU</a:t>
            </a:r>
          </a:p>
        </p:txBody>
      </p:sp>
    </p:spTree>
    <p:extLst>
      <p:ext uri="{BB962C8B-B14F-4D97-AF65-F5344CB8AC3E}">
        <p14:creationId xmlns:p14="http://schemas.microsoft.com/office/powerpoint/2010/main" val="463953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EA2409-7416-7660-385A-73FA79C8C1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7" t="1644" r="53579" b="74429"/>
          <a:stretch/>
        </p:blipFill>
        <p:spPr>
          <a:xfrm>
            <a:off x="2769637" y="400833"/>
            <a:ext cx="6652726" cy="45155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DAE587-91EF-F919-A3F6-4E9B22B1309D}"/>
              </a:ext>
            </a:extLst>
          </p:cNvPr>
          <p:cNvSpPr txBox="1"/>
          <p:nvPr/>
        </p:nvSpPr>
        <p:spPr>
          <a:xfrm>
            <a:off x="3916685" y="5248406"/>
            <a:ext cx="435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3-6: Accessing a word on a 32-bit CPU</a:t>
            </a:r>
          </a:p>
        </p:txBody>
      </p:sp>
    </p:spTree>
    <p:extLst>
      <p:ext uri="{BB962C8B-B14F-4D97-AF65-F5344CB8AC3E}">
        <p14:creationId xmlns:p14="http://schemas.microsoft.com/office/powerpoint/2010/main" val="17332175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C39DCA-E5B3-2310-95BF-4739464F01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984" b="82283"/>
          <a:stretch/>
        </p:blipFill>
        <p:spPr>
          <a:xfrm>
            <a:off x="1870265" y="914399"/>
            <a:ext cx="8451470" cy="3343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9DA69B-5C43-00E4-FE4E-6EAFBF9C9889}"/>
              </a:ext>
            </a:extLst>
          </p:cNvPr>
          <p:cNvSpPr txBox="1"/>
          <p:nvPr/>
        </p:nvSpPr>
        <p:spPr>
          <a:xfrm>
            <a:off x="4139663" y="5260932"/>
            <a:ext cx="391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3-7: PC-relative addressing mode</a:t>
            </a:r>
          </a:p>
        </p:txBody>
      </p:sp>
    </p:spTree>
    <p:extLst>
      <p:ext uri="{BB962C8B-B14F-4D97-AF65-F5344CB8AC3E}">
        <p14:creationId xmlns:p14="http://schemas.microsoft.com/office/powerpoint/2010/main" val="30424539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C4EB9B-97B3-F5CF-9FA9-553DA4DC9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54" r="41014" b="73333"/>
          <a:stretch/>
        </p:blipFill>
        <p:spPr>
          <a:xfrm>
            <a:off x="2080284" y="0"/>
            <a:ext cx="8031432" cy="5032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2BE942-A60D-F0BD-3978-1B7A8E7F81D0}"/>
              </a:ext>
            </a:extLst>
          </p:cNvPr>
          <p:cNvSpPr txBox="1"/>
          <p:nvPr/>
        </p:nvSpPr>
        <p:spPr>
          <a:xfrm>
            <a:off x="2080284" y="5258118"/>
            <a:ext cx="8031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3-8:  </a:t>
            </a:r>
            <a:r>
              <a:rPr lang="en-US" i="1" dirty="0"/>
              <a:t>Accessing a word or dword by using the PC-relative addressing mode 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3837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F49873-AD36-DEA0-A2B3-52A2E5A4F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96" r="39186" b="79361"/>
          <a:stretch/>
        </p:blipFill>
        <p:spPr>
          <a:xfrm>
            <a:off x="2028534" y="726508"/>
            <a:ext cx="8134932" cy="38950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F02A44-9593-A971-0118-D1DF6E381EF5}"/>
              </a:ext>
            </a:extLst>
          </p:cNvPr>
          <p:cNvSpPr txBox="1"/>
          <p:nvPr/>
        </p:nvSpPr>
        <p:spPr>
          <a:xfrm>
            <a:off x="3756353" y="5298510"/>
            <a:ext cx="4679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3-9: Indirect-plus-offset addressing mode</a:t>
            </a:r>
          </a:p>
        </p:txBody>
      </p:sp>
    </p:spTree>
    <p:extLst>
      <p:ext uri="{BB962C8B-B14F-4D97-AF65-F5344CB8AC3E}">
        <p14:creationId xmlns:p14="http://schemas.microsoft.com/office/powerpoint/2010/main" val="721190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832D0-1239-425B-7D9C-E701CF539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D073A5B-C4F8-89C8-0EA1-E431A53EF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111" y="21443"/>
            <a:ext cx="11733777" cy="1325563"/>
          </a:xfrm>
        </p:spPr>
        <p:txBody>
          <a:bodyPr/>
          <a:lstStyle/>
          <a:p>
            <a:r>
              <a:rPr lang="en-US" sz="4400" dirty="0"/>
              <a:t>CPU &amp; Registers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7484B5-4553-AA37-010E-F3FB9B99BE9E}"/>
              </a:ext>
            </a:extLst>
          </p:cNvPr>
          <p:cNvSpPr txBox="1"/>
          <p:nvPr/>
        </p:nvSpPr>
        <p:spPr>
          <a:xfrm>
            <a:off x="7014492" y="5326328"/>
            <a:ext cx="5177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1-1: General-Purpose Registers on the x86-64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634DF39-19B5-A311-5470-D13A10C32AB4}"/>
              </a:ext>
            </a:extLst>
          </p:cNvPr>
          <p:cNvGrpSpPr/>
          <p:nvPr/>
        </p:nvGrpSpPr>
        <p:grpSpPr>
          <a:xfrm>
            <a:off x="6996081" y="1220771"/>
            <a:ext cx="4944165" cy="4020710"/>
            <a:chOff x="3629322" y="2214393"/>
            <a:chExt cx="4944165" cy="402071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FB5D2C0-65D4-0873-2C51-77CBB845F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3428"/>
            <a:stretch/>
          </p:blipFill>
          <p:spPr>
            <a:xfrm>
              <a:off x="3629322" y="4339964"/>
              <a:ext cx="4944165" cy="189513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3B7028B-2179-ABA4-84E0-CB0633481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47733" y="2214393"/>
              <a:ext cx="4896533" cy="2429214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A3BB450-2FBA-842A-472E-54C659EFD34B}"/>
              </a:ext>
            </a:extLst>
          </p:cNvPr>
          <p:cNvSpPr txBox="1"/>
          <p:nvPr/>
        </p:nvSpPr>
        <p:spPr>
          <a:xfrm>
            <a:off x="239339" y="1347006"/>
            <a:ext cx="6756742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CPU is responsible for OS computation (like a brain)</a:t>
            </a:r>
          </a:p>
          <a:p>
            <a:r>
              <a:rPr lang="en-US" sz="2000" dirty="0"/>
              <a:t>Registers are located within the CPU and allow it to compute by (quickly) storing information for the CPU to calculate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There are Four categories of registers: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Segment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General purpose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Special purpose applications accessible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Special purpose kernel-console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General purpose registers are </a:t>
            </a:r>
            <a:r>
              <a:rPr lang="en-US" sz="2000" b="1" dirty="0"/>
              <a:t>NOT INDEPENDENT </a:t>
            </a:r>
            <a:r>
              <a:rPr lang="en-US" sz="2000" dirty="0"/>
              <a:t>of one another!!!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Value Corruption: an error caused when a modified register disrupts the existing value of registers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Ex. modifying the EAX register can alter the AL, AH, AX, &amp; RAX registers</a:t>
            </a:r>
          </a:p>
        </p:txBody>
      </p:sp>
    </p:spTree>
    <p:extLst>
      <p:ext uri="{BB962C8B-B14F-4D97-AF65-F5344CB8AC3E}">
        <p14:creationId xmlns:p14="http://schemas.microsoft.com/office/powerpoint/2010/main" val="8935444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4066F3-5882-2860-9B9E-BAE39D48ED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639" b="75890"/>
          <a:stretch/>
        </p:blipFill>
        <p:spPr>
          <a:xfrm>
            <a:off x="2145990" y="225468"/>
            <a:ext cx="7900018" cy="45500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F55154-0B05-B090-5577-3A7560774F63}"/>
              </a:ext>
            </a:extLst>
          </p:cNvPr>
          <p:cNvSpPr txBox="1"/>
          <p:nvPr/>
        </p:nvSpPr>
        <p:spPr>
          <a:xfrm>
            <a:off x="3882028" y="5273458"/>
            <a:ext cx="442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3-10: Scaled-indexed addressing mode</a:t>
            </a:r>
          </a:p>
        </p:txBody>
      </p:sp>
    </p:spTree>
    <p:extLst>
      <p:ext uri="{BB962C8B-B14F-4D97-AF65-F5344CB8AC3E}">
        <p14:creationId xmlns:p14="http://schemas.microsoft.com/office/powerpoint/2010/main" val="9229811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55B247-982F-5282-E267-73A0D3D5A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499" y="1190158"/>
            <a:ext cx="7493000" cy="330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A94B9A-4D57-315F-5573-A950A1FAE5F9}"/>
              </a:ext>
            </a:extLst>
          </p:cNvPr>
          <p:cNvSpPr txBox="1"/>
          <p:nvPr/>
        </p:nvSpPr>
        <p:spPr>
          <a:xfrm>
            <a:off x="2646209" y="5298510"/>
            <a:ext cx="689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3-11: </a:t>
            </a:r>
            <a:r>
              <a:rPr lang="en-US" i="1" dirty="0"/>
              <a:t>Small address form of indirect-plus-offset addressing mode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9928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F173DD-CE22-009E-0E26-E95AE8CA87AE}"/>
              </a:ext>
            </a:extLst>
          </p:cNvPr>
          <p:cNvSpPr txBox="1"/>
          <p:nvPr/>
        </p:nvSpPr>
        <p:spPr>
          <a:xfrm>
            <a:off x="1862203" y="5298510"/>
            <a:ext cx="8467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3-12: Small address form of indirect-plus-offset-plus-constant addressing mode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734B6E-C751-9305-7EDB-0A1FEB542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499" y="1190158"/>
            <a:ext cx="74930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9752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F28217-B1F5-58D6-5CB8-38CC72C11F24}"/>
              </a:ext>
            </a:extLst>
          </p:cNvPr>
          <p:cNvSpPr txBox="1"/>
          <p:nvPr/>
        </p:nvSpPr>
        <p:spPr>
          <a:xfrm>
            <a:off x="2375770" y="5273458"/>
            <a:ext cx="7440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3-13: Small address form of base-plus-scaled-indexed addressing mode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D68AC6-1685-442F-FFBB-2B4583A59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700" y="851955"/>
            <a:ext cx="68326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204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DF59F9-4DF4-CA74-3361-0B3E7AC8405D}"/>
              </a:ext>
            </a:extLst>
          </p:cNvPr>
          <p:cNvSpPr txBox="1"/>
          <p:nvPr/>
        </p:nvSpPr>
        <p:spPr>
          <a:xfrm>
            <a:off x="1505211" y="5260932"/>
            <a:ext cx="9181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3-14: Small address form of base-plus-scaled-indexed-plus-constant addressing mode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390BC3-8CEF-2E42-A424-84DC1E997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700" y="1073585"/>
            <a:ext cx="68326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62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AD7616-49F3-59E7-C2F1-A46262F4B817}"/>
              </a:ext>
            </a:extLst>
          </p:cNvPr>
          <p:cNvSpPr txBox="1"/>
          <p:nvPr/>
        </p:nvSpPr>
        <p:spPr>
          <a:xfrm>
            <a:off x="2826706" y="5298510"/>
            <a:ext cx="6538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3-15: Small address form of scaled-indexed addressing mode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FCF930-2918-1052-9835-98C4A3448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699" y="1190158"/>
            <a:ext cx="68326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233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93AD84-6F25-D777-6420-3DE3D7C8FCB7}"/>
              </a:ext>
            </a:extLst>
          </p:cNvPr>
          <p:cNvSpPr txBox="1"/>
          <p:nvPr/>
        </p:nvSpPr>
        <p:spPr>
          <a:xfrm>
            <a:off x="2194142" y="5273458"/>
            <a:ext cx="7803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3-16: Small address form of scaled-indexed-plus-constant addressing mode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A4B5A5-E4BD-D6B5-EEB6-DF9FB3041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699" y="885695"/>
            <a:ext cx="68326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3601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34745C-CAB0-EC93-C741-FE17A9DF9F16}"/>
              </a:ext>
            </a:extLst>
          </p:cNvPr>
          <p:cNvSpPr txBox="1"/>
          <p:nvPr/>
        </p:nvSpPr>
        <p:spPr>
          <a:xfrm>
            <a:off x="2551134" y="5260932"/>
            <a:ext cx="708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3-17: Using an address expression to access data beyond a variable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3D40E7-96BE-76A7-750B-267AABE033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8" t="6210" r="44898" b="72968"/>
          <a:stretch/>
        </p:blipFill>
        <p:spPr>
          <a:xfrm>
            <a:off x="2442236" y="1227736"/>
            <a:ext cx="7307528" cy="392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81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F2F0B6-D31E-B692-6B3D-A11E4BD73306}"/>
              </a:ext>
            </a:extLst>
          </p:cNvPr>
          <p:cNvSpPr txBox="1"/>
          <p:nvPr/>
        </p:nvSpPr>
        <p:spPr>
          <a:xfrm>
            <a:off x="3315222" y="5273458"/>
            <a:ext cx="5561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3-18: Stack segment before the push rax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6FAE3B-D12E-815C-F81B-739108A008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76073"/>
          <a:stretch/>
        </p:blipFill>
        <p:spPr>
          <a:xfrm>
            <a:off x="2324100" y="513567"/>
            <a:ext cx="7543800" cy="451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43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C1B26F-BD25-12F3-CCCD-5C40977761AB}"/>
              </a:ext>
            </a:extLst>
          </p:cNvPr>
          <p:cNvSpPr txBox="1"/>
          <p:nvPr/>
        </p:nvSpPr>
        <p:spPr>
          <a:xfrm>
            <a:off x="3365326" y="5285984"/>
            <a:ext cx="546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3-19: Stack segment after the push rax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CF6873-D069-395D-D48E-814B3160B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83" t="26301" r="48325" b="47215"/>
          <a:stretch/>
        </p:blipFill>
        <p:spPr>
          <a:xfrm>
            <a:off x="2528386" y="0"/>
            <a:ext cx="7135228" cy="499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11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12C2800-9139-9A24-7144-EC4DA2154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2286E07-C521-D212-3A62-5206EB34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111" y="21443"/>
            <a:ext cx="11733777" cy="1325563"/>
          </a:xfrm>
        </p:spPr>
        <p:txBody>
          <a:bodyPr/>
          <a:lstStyle/>
          <a:p>
            <a:r>
              <a:rPr lang="en-US" sz="4400" b="1" dirty="0">
                <a:solidFill>
                  <a:srgbClr val="FF0000"/>
                </a:solidFill>
              </a:rPr>
              <a:t>Special Purpose Registers (SKIP)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A8B8FA-B5B0-6CEA-EFA6-FE75A200E657}"/>
              </a:ext>
            </a:extLst>
          </p:cNvPr>
          <p:cNvSpPr txBox="1"/>
          <p:nvPr/>
        </p:nvSpPr>
        <p:spPr>
          <a:xfrm>
            <a:off x="239339" y="1347006"/>
            <a:ext cx="1167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CPU is responsible for OS computation (like a brain)</a:t>
            </a:r>
          </a:p>
        </p:txBody>
      </p:sp>
    </p:spTree>
    <p:extLst>
      <p:ext uri="{BB962C8B-B14F-4D97-AF65-F5344CB8AC3E}">
        <p14:creationId xmlns:p14="http://schemas.microsoft.com/office/powerpoint/2010/main" val="22253525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19FA0D-60EC-EB36-E5F8-0E53061124FD}"/>
              </a:ext>
            </a:extLst>
          </p:cNvPr>
          <p:cNvSpPr txBox="1"/>
          <p:nvPr/>
        </p:nvSpPr>
        <p:spPr>
          <a:xfrm>
            <a:off x="3737758" y="5273458"/>
            <a:ext cx="4716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3-20: Memory before a pop rax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0FE823-8423-DF73-BEC8-BC99027DA9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9" t="27945" r="48325" b="47397"/>
          <a:stretch/>
        </p:blipFill>
        <p:spPr>
          <a:xfrm>
            <a:off x="2459436" y="338203"/>
            <a:ext cx="7273128" cy="465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2053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6D6648-9855-FB50-B182-7743092AE821}"/>
              </a:ext>
            </a:extLst>
          </p:cNvPr>
          <p:cNvSpPr txBox="1"/>
          <p:nvPr/>
        </p:nvSpPr>
        <p:spPr>
          <a:xfrm>
            <a:off x="3670849" y="5285984"/>
            <a:ext cx="4850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3-21: Memory after the pop rax instruction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88C158-59E5-33CA-EAA8-164469B69B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49" t="29406" r="34161" b="42649"/>
          <a:stretch/>
        </p:blipFill>
        <p:spPr>
          <a:xfrm>
            <a:off x="2287135" y="196814"/>
            <a:ext cx="7617730" cy="527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911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2EFA87-4281-10D2-2823-AEA004FB669C}"/>
              </a:ext>
            </a:extLst>
          </p:cNvPr>
          <p:cNvSpPr txBox="1"/>
          <p:nvPr/>
        </p:nvSpPr>
        <p:spPr>
          <a:xfrm>
            <a:off x="4308523" y="5273458"/>
            <a:ext cx="357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3-22: Stack after pushing RAX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EBBC5E-DF2E-5131-4FF4-D1680E26D2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62" t="27945" r="32104" b="43379"/>
          <a:stretch/>
        </p:blipFill>
        <p:spPr>
          <a:xfrm>
            <a:off x="2442235" y="-138334"/>
            <a:ext cx="7307528" cy="541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366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CDB61D-AE1E-0DF7-9E5A-EDF1BFF7F25A}"/>
              </a:ext>
            </a:extLst>
          </p:cNvPr>
          <p:cNvSpPr txBox="1"/>
          <p:nvPr/>
        </p:nvSpPr>
        <p:spPr>
          <a:xfrm>
            <a:off x="4314999" y="5273458"/>
            <a:ext cx="356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3-23: Stack after pushing RBX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92FCEB-5E30-B136-CA3B-032F0F480E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19" t="27580" r="35032" b="42649"/>
          <a:stretch/>
        </p:blipFill>
        <p:spPr>
          <a:xfrm>
            <a:off x="2697593" y="-160318"/>
            <a:ext cx="6796812" cy="561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435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D48828-05C0-0EE9-68C8-5CF1A9E2A64A}"/>
              </a:ext>
            </a:extLst>
          </p:cNvPr>
          <p:cNvSpPr txBox="1"/>
          <p:nvPr/>
        </p:nvSpPr>
        <p:spPr>
          <a:xfrm>
            <a:off x="4292493" y="5273458"/>
            <a:ext cx="360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3-24: Stack after popping RAX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623512-A83C-40F7-77AF-1CF6AE83B4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05" t="27762" r="34212" b="42100"/>
          <a:stretch/>
        </p:blipFill>
        <p:spPr>
          <a:xfrm>
            <a:off x="2423451" y="0"/>
            <a:ext cx="7345096" cy="568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4934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E34B07-29A5-1C68-7E8A-75509C33533C}"/>
              </a:ext>
            </a:extLst>
          </p:cNvPr>
          <p:cNvSpPr txBox="1"/>
          <p:nvPr/>
        </p:nvSpPr>
        <p:spPr>
          <a:xfrm>
            <a:off x="4298969" y="5248406"/>
            <a:ext cx="3594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3-25: Stack after popping RBX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890E8A-7EED-3E89-A058-4B1AD75FDB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24" t="28494" r="34447" b="43196"/>
          <a:stretch/>
        </p:blipFill>
        <p:spPr>
          <a:xfrm>
            <a:off x="2450156" y="-94314"/>
            <a:ext cx="7291686" cy="534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9024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75C15F-4B10-B851-E7A2-0E3173A2EAD7}"/>
              </a:ext>
            </a:extLst>
          </p:cNvPr>
          <p:cNvSpPr txBox="1"/>
          <p:nvPr/>
        </p:nvSpPr>
        <p:spPr>
          <a:xfrm>
            <a:off x="3136279" y="5260932"/>
            <a:ext cx="5919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3-26:Removing data from the stack, before add rsp, 16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05B3D2-A2EE-BD37-4403-FDBFA808B4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86" t="31781" r="36901" b="52146"/>
          <a:stretch/>
        </p:blipFill>
        <p:spPr>
          <a:xfrm>
            <a:off x="3545214" y="1803748"/>
            <a:ext cx="5101570" cy="303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5462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58F1FF-4A31-3735-2474-17097018E99F}"/>
              </a:ext>
            </a:extLst>
          </p:cNvPr>
          <p:cNvSpPr txBox="1"/>
          <p:nvPr/>
        </p:nvSpPr>
        <p:spPr>
          <a:xfrm>
            <a:off x="3192544" y="5260932"/>
            <a:ext cx="5806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3-27: Removing data from the stack, after add rsp, 16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8CFD7A-6EC3-CF51-DE82-2933786955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59" t="29041" r="36216" b="52877"/>
          <a:stretch/>
        </p:blipFill>
        <p:spPr>
          <a:xfrm>
            <a:off x="3235013" y="1227736"/>
            <a:ext cx="5721972" cy="341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378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FD8CFD-806F-524C-ABCA-4B05FE254EBE}"/>
              </a:ext>
            </a:extLst>
          </p:cNvPr>
          <p:cNvSpPr txBox="1"/>
          <p:nvPr/>
        </p:nvSpPr>
        <p:spPr>
          <a:xfrm>
            <a:off x="3895814" y="5260932"/>
            <a:ext cx="440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3-28: Stack after pushing RAX and RBX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831613-861C-C48F-8FD8-76245E2E96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14" t="30502" r="36673" b="51416"/>
          <a:stretch/>
        </p:blipFill>
        <p:spPr>
          <a:xfrm>
            <a:off x="3545215" y="1478071"/>
            <a:ext cx="5101570" cy="341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386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50EAFA-3473-5619-5EC0-475468F78C40}"/>
              </a:ext>
            </a:extLst>
          </p:cNvPr>
          <p:cNvSpPr txBox="1"/>
          <p:nvPr/>
        </p:nvSpPr>
        <p:spPr>
          <a:xfrm>
            <a:off x="4373541" y="5285984"/>
            <a:ext cx="3444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4-1: Array layout in memory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3E036F-096D-736B-3EA0-84AD8AA380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85" t="6210" r="14512" b="82463"/>
          <a:stretch/>
        </p:blipFill>
        <p:spPr>
          <a:xfrm>
            <a:off x="1976859" y="1291346"/>
            <a:ext cx="8238282" cy="213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34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28D8C8E-E8E3-C03D-4C85-8D945D760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5883A2C-594B-EBAA-9164-06500F642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111" y="21443"/>
            <a:ext cx="11733777" cy="1325563"/>
          </a:xfrm>
        </p:spPr>
        <p:txBody>
          <a:bodyPr/>
          <a:lstStyle/>
          <a:p>
            <a:r>
              <a:rPr lang="en-US" sz="4400" b="1" dirty="0">
                <a:solidFill>
                  <a:srgbClr val="FF0000"/>
                </a:solidFill>
              </a:rPr>
              <a:t>CPU &amp; RFLAGS (SKIP)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F5AEE5-E2F4-8379-568D-5162230A1FDF}"/>
              </a:ext>
            </a:extLst>
          </p:cNvPr>
          <p:cNvSpPr txBox="1"/>
          <p:nvPr/>
        </p:nvSpPr>
        <p:spPr>
          <a:xfrm>
            <a:off x="7014492" y="5326328"/>
            <a:ext cx="5177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1-2: Layout of the FLAGs register (LO 16 bits of RFLAGS)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75B1D0-0C2E-F675-7CDE-AD181D922159}"/>
              </a:ext>
            </a:extLst>
          </p:cNvPr>
          <p:cNvSpPr txBox="1"/>
          <p:nvPr/>
        </p:nvSpPr>
        <p:spPr>
          <a:xfrm>
            <a:off x="239339" y="1347006"/>
            <a:ext cx="6756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CPU is responsible for OS computation (like a brain)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F17D5A3-AF67-E27A-13B3-27E9C79F2B5B}"/>
              </a:ext>
            </a:extLst>
          </p:cNvPr>
          <p:cNvGrpSpPr/>
          <p:nvPr/>
        </p:nvGrpSpPr>
        <p:grpSpPr>
          <a:xfrm>
            <a:off x="6996081" y="837584"/>
            <a:ext cx="4970097" cy="4403281"/>
            <a:chOff x="6966860" y="266083"/>
            <a:chExt cx="4970097" cy="440328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05E74B2-598B-0BEE-3D7D-63B6D69E0B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751" r="40708" b="75686"/>
            <a:stretch/>
          </p:blipFill>
          <p:spPr>
            <a:xfrm>
              <a:off x="6966860" y="1049555"/>
              <a:ext cx="4944166" cy="361980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B97DF7F-9379-0503-DA2B-22BD1729DA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533" t="8939" r="29689" b="85041"/>
            <a:stretch/>
          </p:blipFill>
          <p:spPr>
            <a:xfrm>
              <a:off x="10535159" y="266083"/>
              <a:ext cx="1401798" cy="8962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16340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6F6B1F-9AC3-3293-242C-59FF8F926BD5}"/>
              </a:ext>
            </a:extLst>
          </p:cNvPr>
          <p:cNvSpPr txBox="1"/>
          <p:nvPr/>
        </p:nvSpPr>
        <p:spPr>
          <a:xfrm>
            <a:off x="3001274" y="5298510"/>
            <a:ext cx="618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4-2: Mapping a 4×4 array to sequential memory locations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2F56B2-6225-171A-CC17-679542C629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13" t="38539" r="27534" b="33516"/>
          <a:stretch/>
        </p:blipFill>
        <p:spPr>
          <a:xfrm>
            <a:off x="3097112" y="24674"/>
            <a:ext cx="5997774" cy="527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2246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1C57549-1D9D-1831-27CE-691F7E05D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8" t="1461" r="46725" b="66027"/>
          <a:stretch/>
        </p:blipFill>
        <p:spPr>
          <a:xfrm>
            <a:off x="3444657" y="0"/>
            <a:ext cx="7031878" cy="61357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3F5CE5-FA92-BFF4-1468-DEBE6D43B465}"/>
              </a:ext>
            </a:extLst>
          </p:cNvPr>
          <p:cNvSpPr txBox="1"/>
          <p:nvPr/>
        </p:nvSpPr>
        <p:spPr>
          <a:xfrm>
            <a:off x="3856733" y="5766398"/>
            <a:ext cx="4478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4-3: Row-major array element ordering</a:t>
            </a:r>
          </a:p>
        </p:txBody>
      </p:sp>
    </p:spTree>
    <p:extLst>
      <p:ext uri="{BB962C8B-B14F-4D97-AF65-F5344CB8AC3E}">
        <p14:creationId xmlns:p14="http://schemas.microsoft.com/office/powerpoint/2010/main" val="39555484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502200-D258-CE2C-1F65-70327A33728F}"/>
              </a:ext>
            </a:extLst>
          </p:cNvPr>
          <p:cNvSpPr txBox="1"/>
          <p:nvPr/>
        </p:nvSpPr>
        <p:spPr>
          <a:xfrm>
            <a:off x="3072704" y="5298510"/>
            <a:ext cx="6046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4-4: Another view of row-major ordering for a 4×4 array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19E814-2ADA-3CB3-6A79-5614D40902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212" b="74429"/>
          <a:stretch/>
        </p:blipFill>
        <p:spPr>
          <a:xfrm>
            <a:off x="1887465" y="25052"/>
            <a:ext cx="8417070" cy="482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218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62A97B-E9E1-71B9-00CE-7C86917EB45C}"/>
              </a:ext>
            </a:extLst>
          </p:cNvPr>
          <p:cNvSpPr txBox="1"/>
          <p:nvPr/>
        </p:nvSpPr>
        <p:spPr>
          <a:xfrm>
            <a:off x="3589416" y="5285984"/>
            <a:ext cx="501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4-5: Viewing a 4×4 array as an array of arrays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98435E-E431-8113-58AD-013717A06B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2" t="3835" r="61575" b="67671"/>
          <a:stretch/>
        </p:blipFill>
        <p:spPr>
          <a:xfrm>
            <a:off x="3520319" y="93206"/>
            <a:ext cx="5151360" cy="537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879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10BF32D-5A5F-7BF4-AC34-2DF6F9ADAC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54" t="1644" r="48325" b="67306"/>
          <a:stretch/>
        </p:blipFill>
        <p:spPr>
          <a:xfrm>
            <a:off x="2511111" y="0"/>
            <a:ext cx="7169778" cy="58598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E9481C-CF06-D406-3C15-A2EC135B6D07}"/>
              </a:ext>
            </a:extLst>
          </p:cNvPr>
          <p:cNvSpPr txBox="1"/>
          <p:nvPr/>
        </p:nvSpPr>
        <p:spPr>
          <a:xfrm>
            <a:off x="3694381" y="5675152"/>
            <a:ext cx="4803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4-6: Column-major array element ordering</a:t>
            </a:r>
          </a:p>
        </p:txBody>
      </p:sp>
    </p:spTree>
    <p:extLst>
      <p:ext uri="{BB962C8B-B14F-4D97-AF65-F5344CB8AC3E}">
        <p14:creationId xmlns:p14="http://schemas.microsoft.com/office/powerpoint/2010/main" val="8422951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72C597-E569-816C-7223-C84FB4B286CB}"/>
              </a:ext>
            </a:extLst>
          </p:cNvPr>
          <p:cNvSpPr txBox="1"/>
          <p:nvPr/>
        </p:nvSpPr>
        <p:spPr>
          <a:xfrm>
            <a:off x="3510356" y="5273458"/>
            <a:ext cx="5171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4-7: Student data structure storage in memory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5D5C0-F4F1-4103-F69A-F96D374022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2" r="44211" b="87032"/>
          <a:stretch/>
        </p:blipFill>
        <p:spPr>
          <a:xfrm>
            <a:off x="2235308" y="1891430"/>
            <a:ext cx="7721382" cy="244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0880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EEDFFC-89C8-6627-8631-AF319A45753E}"/>
              </a:ext>
            </a:extLst>
          </p:cNvPr>
          <p:cNvSpPr txBox="1"/>
          <p:nvPr/>
        </p:nvSpPr>
        <p:spPr>
          <a:xfrm>
            <a:off x="3403371" y="5298510"/>
            <a:ext cx="5385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4-8: Layout of a union versus a structure variable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92288E-980F-6B01-F9A3-50A0E9FFDB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51" t="4749" r="44721" b="78082"/>
          <a:stretch/>
        </p:blipFill>
        <p:spPr>
          <a:xfrm>
            <a:off x="2697285" y="1190158"/>
            <a:ext cx="6797430" cy="345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566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21BCF6-576B-8516-8C3D-04382A5CF762}"/>
              </a:ext>
            </a:extLst>
          </p:cNvPr>
          <p:cNvSpPr txBox="1"/>
          <p:nvPr/>
        </p:nvSpPr>
        <p:spPr>
          <a:xfrm>
            <a:off x="2994093" y="5298510"/>
            <a:ext cx="620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5-1: Stack contents before ret in the </a:t>
            </a:r>
            <a:r>
              <a:rPr lang="en-US" dirty="0" err="1"/>
              <a:t>MessedUp</a:t>
            </a:r>
            <a:r>
              <a:rPr lang="en-US" dirty="0"/>
              <a:t> procedure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8F9ED3-0C89-03E0-934B-F3B227D77A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049" b="72420"/>
          <a:stretch/>
        </p:blipFill>
        <p:spPr>
          <a:xfrm>
            <a:off x="3764843" y="0"/>
            <a:ext cx="5433064" cy="55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0917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B53C5A-9FFE-AA69-2F8B-6069CF470EA3}"/>
              </a:ext>
            </a:extLst>
          </p:cNvPr>
          <p:cNvSpPr txBox="1"/>
          <p:nvPr/>
        </p:nvSpPr>
        <p:spPr>
          <a:xfrm>
            <a:off x="3610287" y="5285984"/>
            <a:ext cx="4971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5-2: Stack contents before ret in messedUp2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A9261F-0473-BF3B-F549-0544A3E7DB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558" b="77352"/>
          <a:stretch/>
        </p:blipFill>
        <p:spPr>
          <a:xfrm>
            <a:off x="2019998" y="187889"/>
            <a:ext cx="8152004" cy="455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6751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5483E6-B3F1-3411-236D-FBB941C89FA7}"/>
              </a:ext>
            </a:extLst>
          </p:cNvPr>
          <p:cNvSpPr txBox="1"/>
          <p:nvPr/>
        </p:nvSpPr>
        <p:spPr>
          <a:xfrm>
            <a:off x="2846713" y="5675787"/>
            <a:ext cx="6498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5-3: Stack organization immediately upon entry into </a:t>
            </a:r>
            <a:r>
              <a:rPr lang="en-US" dirty="0" err="1"/>
              <a:t>ARDemo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E27477-1A7F-9EC5-4367-7234F3295F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758" b="69498"/>
          <a:stretch/>
        </p:blipFill>
        <p:spPr>
          <a:xfrm>
            <a:off x="4022437" y="-275573"/>
            <a:ext cx="5322850" cy="613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04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B0606E3-312E-0136-04A8-7B92418A4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6C0F290-EF5E-DC31-2B72-644D7B627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111" y="21443"/>
            <a:ext cx="11733777" cy="1325563"/>
          </a:xfrm>
        </p:spPr>
        <p:txBody>
          <a:bodyPr/>
          <a:lstStyle/>
          <a:p>
            <a:r>
              <a:rPr lang="en-US" sz="4400" b="1" dirty="0">
                <a:solidFill>
                  <a:srgbClr val="FF0000"/>
                </a:solidFill>
              </a:rPr>
              <a:t>Memory &amp; writing (SKIP)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03BA2F-E61E-CFDB-FFD2-22F04E7B7855}"/>
              </a:ext>
            </a:extLst>
          </p:cNvPr>
          <p:cNvSpPr txBox="1"/>
          <p:nvPr/>
        </p:nvSpPr>
        <p:spPr>
          <a:xfrm>
            <a:off x="7014492" y="5326328"/>
            <a:ext cx="5177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1-3: Memory write operation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DE1122-14FB-88B9-5A78-F26DC322ADF4}"/>
              </a:ext>
            </a:extLst>
          </p:cNvPr>
          <p:cNvSpPr txBox="1"/>
          <p:nvPr/>
        </p:nvSpPr>
        <p:spPr>
          <a:xfrm>
            <a:off x="239339" y="1347006"/>
            <a:ext cx="675674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Memory (RAM) stores data such as variables &amp; constants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X86-64 supports byte-addressable memory, meaning the basic memory unit is 1 byte (8 bits)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 store values larger than a byte, x86 utilizes consecutive locations in memory; making note of the lowest address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ED913C-1A55-1CB8-AA4D-263ACD2D5B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6" t="1080" r="58217" b="80024"/>
          <a:stretch/>
        </p:blipFill>
        <p:spPr>
          <a:xfrm>
            <a:off x="6996081" y="1932541"/>
            <a:ext cx="5112099" cy="31783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B20EC5-A254-C25D-73FE-32559C5C592C}"/>
              </a:ext>
            </a:extLst>
          </p:cNvPr>
          <p:cNvSpPr txBox="1"/>
          <p:nvPr/>
        </p:nvSpPr>
        <p:spPr>
          <a:xfrm>
            <a:off x="10135411" y="1338082"/>
            <a:ext cx="1463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Memory</a:t>
            </a:r>
            <a:endParaRPr lang="en-US" b="1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7392C67-7A8C-20B6-59DB-8D4CA05332C2}"/>
              </a:ext>
            </a:extLst>
          </p:cNvPr>
          <p:cNvCxnSpPr/>
          <p:nvPr/>
        </p:nvCxnSpPr>
        <p:spPr>
          <a:xfrm>
            <a:off x="10930414" y="1827164"/>
            <a:ext cx="324738" cy="4347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8C99D79-881C-889B-9832-18FA56119150}"/>
              </a:ext>
            </a:extLst>
          </p:cNvPr>
          <p:cNvCxnSpPr>
            <a:cxnSpLocks/>
          </p:cNvCxnSpPr>
          <p:nvPr/>
        </p:nvCxnSpPr>
        <p:spPr>
          <a:xfrm>
            <a:off x="11003280" y="4533901"/>
            <a:ext cx="2892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8DC3837-C0A4-7B69-BAB5-CAFBBE8032F2}"/>
              </a:ext>
            </a:extLst>
          </p:cNvPr>
          <p:cNvSpPr txBox="1"/>
          <p:nvPr/>
        </p:nvSpPr>
        <p:spPr>
          <a:xfrm>
            <a:off x="9706698" y="4349235"/>
            <a:ext cx="1386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Location 125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46555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FEC0A8-773B-E0CD-7985-2AC1AB64638F}"/>
              </a:ext>
            </a:extLst>
          </p:cNvPr>
          <p:cNvSpPr txBox="1"/>
          <p:nvPr/>
        </p:nvSpPr>
        <p:spPr>
          <a:xfrm>
            <a:off x="4075575" y="5298510"/>
            <a:ext cx="4040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5-4: Activation record for </a:t>
            </a:r>
            <a:r>
              <a:rPr lang="en-US" dirty="0" err="1"/>
              <a:t>ARDemo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AFCA90-04C7-030A-DF6B-6539B3649C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813" b="64384"/>
          <a:stretch/>
        </p:blipFill>
        <p:spPr>
          <a:xfrm>
            <a:off x="4044844" y="0"/>
            <a:ext cx="4102311" cy="53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119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76FDAD-A598-10B3-D688-52753B56133C}"/>
              </a:ext>
            </a:extLst>
          </p:cNvPr>
          <p:cNvSpPr txBox="1"/>
          <p:nvPr/>
        </p:nvSpPr>
        <p:spPr>
          <a:xfrm>
            <a:off x="3105758" y="5311036"/>
            <a:ext cx="5980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5-5: Offsets of objects in the </a:t>
            </a:r>
            <a:r>
              <a:rPr lang="en-US" dirty="0" err="1"/>
              <a:t>ARDemo</a:t>
            </a:r>
            <a:r>
              <a:rPr lang="en-US" dirty="0"/>
              <a:t> activation record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2365DE-9189-A2E5-9BE3-0B5C386A9A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158" b="65297"/>
          <a:stretch/>
        </p:blipFill>
        <p:spPr>
          <a:xfrm>
            <a:off x="3948368" y="75185"/>
            <a:ext cx="4295262" cy="523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189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A7D453-E2C5-A767-6065-C18DC0776EB1}"/>
              </a:ext>
            </a:extLst>
          </p:cNvPr>
          <p:cNvSpPr txBox="1"/>
          <p:nvPr/>
        </p:nvSpPr>
        <p:spPr>
          <a:xfrm>
            <a:off x="3354929" y="5348614"/>
            <a:ext cx="548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5-6: Activation record for the </a:t>
            </a:r>
            <a:r>
              <a:rPr lang="en-US" dirty="0" err="1"/>
              <a:t>LocalVars</a:t>
            </a:r>
            <a:r>
              <a:rPr lang="en-US" dirty="0"/>
              <a:t> procedure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71F362-1230-917F-36E7-9F3D4900BF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503" b="68037"/>
          <a:stretch/>
        </p:blipFill>
        <p:spPr>
          <a:xfrm>
            <a:off x="3354929" y="-413360"/>
            <a:ext cx="5984282" cy="642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460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AE6696-E2A4-9B13-B238-86F391669452}"/>
              </a:ext>
            </a:extLst>
          </p:cNvPr>
          <p:cNvSpPr txBox="1"/>
          <p:nvPr/>
        </p:nvSpPr>
        <p:spPr>
          <a:xfrm>
            <a:off x="3752762" y="5285984"/>
            <a:ext cx="4686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5-7: Stack layout upon entry into </a:t>
            </a:r>
            <a:r>
              <a:rPr lang="en-US" dirty="0" err="1"/>
              <a:t>CallProc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89122B-4FDD-002A-BEA4-7879B9984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78" t="3288" r="52048" b="72603"/>
          <a:stretch/>
        </p:blipFill>
        <p:spPr>
          <a:xfrm>
            <a:off x="3027923" y="137786"/>
            <a:ext cx="6136154" cy="484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4709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81A908-DC5E-830D-EAB4-E2F9F5620938}"/>
              </a:ext>
            </a:extLst>
          </p:cNvPr>
          <p:cNvSpPr txBox="1"/>
          <p:nvPr/>
        </p:nvSpPr>
        <p:spPr>
          <a:xfrm>
            <a:off x="2210962" y="5311036"/>
            <a:ext cx="777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5-8: Activation record for </a:t>
            </a:r>
            <a:r>
              <a:rPr lang="en-US" dirty="0" err="1"/>
              <a:t>CallProc</a:t>
            </a:r>
            <a:r>
              <a:rPr lang="en-US" dirty="0"/>
              <a:t> after standard entry sequence execution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081B9C-63BB-741D-D0D6-C765EB0765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3" t="19909" r="59849" b="50000"/>
          <a:stretch/>
        </p:blipFill>
        <p:spPr>
          <a:xfrm>
            <a:off x="3652590" y="77174"/>
            <a:ext cx="4886819" cy="529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06633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CDE462-B782-4C3F-51EA-F5076EC74F78}"/>
              </a:ext>
            </a:extLst>
          </p:cNvPr>
          <p:cNvSpPr txBox="1"/>
          <p:nvPr/>
        </p:nvSpPr>
        <p:spPr>
          <a:xfrm>
            <a:off x="4398964" y="5260489"/>
            <a:ext cx="3394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6-1: A floating-point format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125A0A-355C-A2F6-F7B6-759AD9BBC5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043" b="92314"/>
          <a:stretch/>
        </p:blipFill>
        <p:spPr>
          <a:xfrm>
            <a:off x="3458914" y="2703741"/>
            <a:ext cx="5274172" cy="145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6068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63CAD5-82C0-92FE-07FC-FA5499CBCF40}"/>
              </a:ext>
            </a:extLst>
          </p:cNvPr>
          <p:cNvSpPr txBox="1"/>
          <p:nvPr/>
        </p:nvSpPr>
        <p:spPr>
          <a:xfrm>
            <a:off x="3979010" y="5273458"/>
            <a:ext cx="4233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6-2: FPU floating-point register stack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A09A1F-C1B7-1CC5-4280-9AAA8AE2B0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88" t="3837" r="34021" b="80821"/>
          <a:stretch/>
        </p:blipFill>
        <p:spPr>
          <a:xfrm>
            <a:off x="2121734" y="2010540"/>
            <a:ext cx="7948532" cy="283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745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EF4624-9040-A5AD-5450-2BEBE0BC18D1}"/>
              </a:ext>
            </a:extLst>
          </p:cNvPr>
          <p:cNvSpPr txBox="1"/>
          <p:nvPr/>
        </p:nvSpPr>
        <p:spPr>
          <a:xfrm>
            <a:off x="4548749" y="5285984"/>
            <a:ext cx="309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6-3: FPU control register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138A31-03E3-5818-D564-1698839E37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43" t="6758" r="30648" b="64018"/>
          <a:stretch/>
        </p:blipFill>
        <p:spPr>
          <a:xfrm>
            <a:off x="1924180" y="66782"/>
            <a:ext cx="8343638" cy="540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05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846145-4675-D402-2EF5-4B82BB46DE7A}"/>
              </a:ext>
            </a:extLst>
          </p:cNvPr>
          <p:cNvSpPr txBox="1"/>
          <p:nvPr/>
        </p:nvSpPr>
        <p:spPr>
          <a:xfrm>
            <a:off x="4401144" y="5273458"/>
            <a:ext cx="3389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6-4: The FPU status register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FC3841-6CA2-DC65-F903-CC2DAE1914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97" t="6210" r="34815" b="69680"/>
          <a:stretch/>
        </p:blipFill>
        <p:spPr>
          <a:xfrm>
            <a:off x="2318235" y="676406"/>
            <a:ext cx="7555528" cy="445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514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9D60B5-5F3B-59CC-B4C9-EE6849A089A4}"/>
              </a:ext>
            </a:extLst>
          </p:cNvPr>
          <p:cNvSpPr txBox="1"/>
          <p:nvPr/>
        </p:nvSpPr>
        <p:spPr>
          <a:xfrm>
            <a:off x="4759890" y="5874707"/>
            <a:ext cx="3333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6-5: Floating-point formats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F572E2-5E17-51EF-7FAA-BB5CF5649F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49" t="4201" r="35901" b="73333"/>
          <a:stretch/>
        </p:blipFill>
        <p:spPr>
          <a:xfrm>
            <a:off x="2542783" y="1351884"/>
            <a:ext cx="7774534" cy="415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98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E08273D-5CED-9C69-AF4F-5A2C5E537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F1E8D71-5CD7-FEA8-09AB-D9AD9AAC44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9" t="3714" r="58333" b="77794"/>
          <a:stretch/>
        </p:blipFill>
        <p:spPr>
          <a:xfrm>
            <a:off x="7003778" y="2027733"/>
            <a:ext cx="5104402" cy="312125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B8B73A7-C416-8063-5091-BEF5D6C22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111" y="21443"/>
            <a:ext cx="11733777" cy="1325563"/>
          </a:xfrm>
        </p:spPr>
        <p:txBody>
          <a:bodyPr/>
          <a:lstStyle/>
          <a:p>
            <a:r>
              <a:rPr lang="en-US" sz="4400" b="1" dirty="0">
                <a:solidFill>
                  <a:srgbClr val="FF0000"/>
                </a:solidFill>
              </a:rPr>
              <a:t>Memory &amp; reading (SKIP)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2AF02C-A866-8E19-0FDC-80520901C1B3}"/>
              </a:ext>
            </a:extLst>
          </p:cNvPr>
          <p:cNvSpPr txBox="1"/>
          <p:nvPr/>
        </p:nvSpPr>
        <p:spPr>
          <a:xfrm>
            <a:off x="7014492" y="5326328"/>
            <a:ext cx="5177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1-4: Memory read operation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BB658D-CA46-D2B0-2407-EDE8AF4C4A25}"/>
              </a:ext>
            </a:extLst>
          </p:cNvPr>
          <p:cNvSpPr txBox="1"/>
          <p:nvPr/>
        </p:nvSpPr>
        <p:spPr>
          <a:xfrm>
            <a:off x="239339" y="1347006"/>
            <a:ext cx="6756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CPU is responsible for OS computation (like a brain)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34DB94-2170-1102-5EF2-64BC77FE1614}"/>
              </a:ext>
            </a:extLst>
          </p:cNvPr>
          <p:cNvSpPr txBox="1"/>
          <p:nvPr/>
        </p:nvSpPr>
        <p:spPr>
          <a:xfrm>
            <a:off x="10135411" y="1338082"/>
            <a:ext cx="1463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Memory</a:t>
            </a:r>
            <a:endParaRPr lang="en-US" b="1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940204E-88F1-B60B-0392-815950D1C4C3}"/>
              </a:ext>
            </a:extLst>
          </p:cNvPr>
          <p:cNvCxnSpPr/>
          <p:nvPr/>
        </p:nvCxnSpPr>
        <p:spPr>
          <a:xfrm>
            <a:off x="10930414" y="1827164"/>
            <a:ext cx="324738" cy="4347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159D01-ED2F-F899-F43C-351881358FE3}"/>
              </a:ext>
            </a:extLst>
          </p:cNvPr>
          <p:cNvCxnSpPr>
            <a:cxnSpLocks/>
          </p:cNvCxnSpPr>
          <p:nvPr/>
        </p:nvCxnSpPr>
        <p:spPr>
          <a:xfrm>
            <a:off x="11003280" y="4533901"/>
            <a:ext cx="2892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99D1EE2-BBFF-AC1E-90AE-6D90F235A66E}"/>
              </a:ext>
            </a:extLst>
          </p:cNvPr>
          <p:cNvSpPr txBox="1"/>
          <p:nvPr/>
        </p:nvSpPr>
        <p:spPr>
          <a:xfrm>
            <a:off x="9706698" y="4349235"/>
            <a:ext cx="1386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Location 125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251206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1F3D68-A5EC-BE26-0104-D7A9DD91B515}"/>
              </a:ext>
            </a:extLst>
          </p:cNvPr>
          <p:cNvSpPr txBox="1"/>
          <p:nvPr/>
        </p:nvSpPr>
        <p:spPr>
          <a:xfrm>
            <a:off x="4529609" y="5273458"/>
            <a:ext cx="313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6-6: FPU integer formats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05F798-5F85-9CF5-535F-4F175099ED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44" t="1278" r="36671" b="79909"/>
          <a:stretch/>
        </p:blipFill>
        <p:spPr>
          <a:xfrm>
            <a:off x="2178238" y="1177632"/>
            <a:ext cx="7835524" cy="347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7400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DD824C-D7EC-62D3-0AE1-C82CB6A1F8A0}"/>
              </a:ext>
            </a:extLst>
          </p:cNvPr>
          <p:cNvSpPr txBox="1"/>
          <p:nvPr/>
        </p:nvSpPr>
        <p:spPr>
          <a:xfrm>
            <a:off x="4192177" y="5285984"/>
            <a:ext cx="3807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6-7: FPU packed decimal format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16AEAE-5D9B-3233-A56B-E2AFB69E42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0" t="1826" r="33299" b="84658"/>
          <a:stretch/>
        </p:blipFill>
        <p:spPr>
          <a:xfrm>
            <a:off x="1671666" y="2255198"/>
            <a:ext cx="8848668" cy="249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6682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AAD895-2DF0-F0A1-F443-4B213ED8CC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666" b="52146"/>
          <a:stretch/>
        </p:blipFill>
        <p:spPr>
          <a:xfrm>
            <a:off x="3446318" y="0"/>
            <a:ext cx="5278820" cy="60166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8BA4AB-2630-7FB3-E457-8BA2575FC404}"/>
              </a:ext>
            </a:extLst>
          </p:cNvPr>
          <p:cNvSpPr txBox="1"/>
          <p:nvPr/>
        </p:nvSpPr>
        <p:spPr>
          <a:xfrm>
            <a:off x="3063599" y="5647352"/>
            <a:ext cx="6064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7-1: if/then/else/endif and if/then/endif statement flow</a:t>
            </a:r>
          </a:p>
        </p:txBody>
      </p:sp>
    </p:spTree>
    <p:extLst>
      <p:ext uri="{BB962C8B-B14F-4D97-AF65-F5344CB8AC3E}">
        <p14:creationId xmlns:p14="http://schemas.microsoft.com/office/powerpoint/2010/main" val="275471623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DFC395-7649-2867-CC1E-9B6BD52C1752}"/>
              </a:ext>
            </a:extLst>
          </p:cNvPr>
          <p:cNvSpPr txBox="1"/>
          <p:nvPr/>
        </p:nvSpPr>
        <p:spPr>
          <a:xfrm>
            <a:off x="3620963" y="5207605"/>
            <a:ext cx="495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7-2: Continue destination for the for(;;) loop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715550-B867-D3CD-FA79-97AD04E52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03" t="8770" r="50000" b="71324"/>
          <a:stretch/>
        </p:blipFill>
        <p:spPr>
          <a:xfrm>
            <a:off x="3095759" y="1465729"/>
            <a:ext cx="6000482" cy="368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095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EED337-4A03-CF8F-7051-C04E6C08ACE2}"/>
              </a:ext>
            </a:extLst>
          </p:cNvPr>
          <p:cNvSpPr txBox="1"/>
          <p:nvPr/>
        </p:nvSpPr>
        <p:spPr>
          <a:xfrm>
            <a:off x="3633755" y="5285984"/>
            <a:ext cx="4924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7-3: Continue destination for the while loop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1C62F4-6159-391A-20F6-DC45D017DA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76" r="56665" b="70228"/>
          <a:stretch/>
        </p:blipFill>
        <p:spPr>
          <a:xfrm>
            <a:off x="3058043" y="1108368"/>
            <a:ext cx="6075914" cy="351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070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20D3C2-0B92-4462-DA75-45520DF03702}"/>
              </a:ext>
            </a:extLst>
          </p:cNvPr>
          <p:cNvSpPr txBox="1"/>
          <p:nvPr/>
        </p:nvSpPr>
        <p:spPr>
          <a:xfrm>
            <a:off x="3754012" y="5285984"/>
            <a:ext cx="4683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7-4: Continue destination for the for loop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AB2A24-B55D-5843-623D-2C01BE41D0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3" t="12968" r="33059" b="68402"/>
          <a:stretch/>
        </p:blipFill>
        <p:spPr>
          <a:xfrm>
            <a:off x="2127553" y="1202684"/>
            <a:ext cx="7936894" cy="344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56565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9221A9-3E77-BCBE-B375-F721FDC1E84D}"/>
              </a:ext>
            </a:extLst>
          </p:cNvPr>
          <p:cNvSpPr txBox="1"/>
          <p:nvPr/>
        </p:nvSpPr>
        <p:spPr>
          <a:xfrm>
            <a:off x="3310365" y="5273458"/>
            <a:ext cx="5571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7-5: Continue destination for the </a:t>
            </a:r>
            <a:r>
              <a:rPr lang="en-US" dirty="0" err="1"/>
              <a:t>repeat..until</a:t>
            </a:r>
            <a:r>
              <a:rPr lang="en-US" dirty="0"/>
              <a:t> loop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DA0CBD-CEC2-7DA3-CE6C-C9F7BBA93B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6" t="10228" r="53774" b="69680"/>
          <a:stretch/>
        </p:blipFill>
        <p:spPr>
          <a:xfrm>
            <a:off x="3056291" y="1070789"/>
            <a:ext cx="6079418" cy="371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680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639E4C-5FD2-EFA8-F49A-4D3A2F8D0A64}"/>
              </a:ext>
            </a:extLst>
          </p:cNvPr>
          <p:cNvSpPr txBox="1"/>
          <p:nvPr/>
        </p:nvSpPr>
        <p:spPr>
          <a:xfrm>
            <a:off x="4566478" y="5987441"/>
            <a:ext cx="305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8-1: Multi-digit addition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E01334-3E44-D86D-5562-C612798446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80" t="4567" r="45102" b="51781"/>
          <a:stretch/>
        </p:blipFill>
        <p:spPr>
          <a:xfrm>
            <a:off x="3719992" y="237995"/>
            <a:ext cx="4752013" cy="565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641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8F9913-A72C-B1E5-16F4-4E6D195C1AFF}"/>
              </a:ext>
            </a:extLst>
          </p:cNvPr>
          <p:cNvSpPr txBox="1"/>
          <p:nvPr/>
        </p:nvSpPr>
        <p:spPr>
          <a:xfrm>
            <a:off x="3777545" y="5285984"/>
            <a:ext cx="4636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8-2: Adding two 192-bit objects together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087867-FF35-FAC5-C6BA-63446AEB18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17" t="7124" r="32095" b="56712"/>
          <a:stretch/>
        </p:blipFill>
        <p:spPr>
          <a:xfrm>
            <a:off x="3094427" y="133265"/>
            <a:ext cx="6003146" cy="501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4507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E97DF2-12BB-4E02-3E12-B6A64CB89F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59" t="6096" r="34979" b="31507"/>
          <a:stretch/>
        </p:blipFill>
        <p:spPr>
          <a:xfrm>
            <a:off x="3052174" y="21828"/>
            <a:ext cx="4354033" cy="6345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BCD203-B5F3-1AC6-53C0-D961568438DE}"/>
              </a:ext>
            </a:extLst>
          </p:cNvPr>
          <p:cNvSpPr txBox="1"/>
          <p:nvPr/>
        </p:nvSpPr>
        <p:spPr>
          <a:xfrm>
            <a:off x="4309613" y="5799551"/>
            <a:ext cx="3572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8-3: Multi-digit multiplication</a:t>
            </a:r>
          </a:p>
        </p:txBody>
      </p:sp>
    </p:spTree>
    <p:extLst>
      <p:ext uri="{BB962C8B-B14F-4D97-AF65-F5344CB8AC3E}">
        <p14:creationId xmlns:p14="http://schemas.microsoft.com/office/powerpoint/2010/main" val="1477973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</TotalTime>
  <Words>1917</Words>
  <Application>Microsoft Office PowerPoint</Application>
  <PresentationFormat>Widescreen</PresentationFormat>
  <Paragraphs>249</Paragraphs>
  <Slides>165</Slides>
  <Notes>9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165</vt:i4>
      </vt:variant>
    </vt:vector>
  </HeadingPairs>
  <TitlesOfParts>
    <vt:vector size="170" baseType="lpstr">
      <vt:lpstr>Aptos</vt:lpstr>
      <vt:lpstr>Arial</vt:lpstr>
      <vt:lpstr>Calibri</vt:lpstr>
      <vt:lpstr>Calibri Light</vt:lpstr>
      <vt:lpstr>Office Theme</vt:lpstr>
      <vt:lpstr>The Art of 64-Bit Assembly</vt:lpstr>
      <vt:lpstr>Reference Materials</vt:lpstr>
      <vt:lpstr>X86-64 Basics</vt:lpstr>
      <vt:lpstr>Von Neuman Architecture</vt:lpstr>
      <vt:lpstr>CPU &amp; Registers</vt:lpstr>
      <vt:lpstr>Special Purpose Registers (SKIP)</vt:lpstr>
      <vt:lpstr>CPU &amp; RFLAGS (SKIP)</vt:lpstr>
      <vt:lpstr>Memory &amp; writing (SKIP)</vt:lpstr>
      <vt:lpstr>Memory &amp; reading (SKIP)</vt:lpstr>
      <vt:lpstr>Memory &amp; Datatypes </vt:lpstr>
      <vt:lpstr>Memory &amp; Storage </vt:lpstr>
      <vt:lpstr>Basic Syntax</vt:lpstr>
      <vt:lpstr>Basic Syntax</vt:lpstr>
      <vt:lpstr>Anatomy of *.asm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Art of 64-Bit Assembly</dc:title>
  <dc:creator>Randall Hyde</dc:creator>
  <cp:lastModifiedBy>Duenas-Lopez, Pillo G.</cp:lastModifiedBy>
  <cp:revision>14</cp:revision>
  <dcterms:created xsi:type="dcterms:W3CDTF">2022-05-23T03:08:00Z</dcterms:created>
  <dcterms:modified xsi:type="dcterms:W3CDTF">2024-12-27T09:27:10Z</dcterms:modified>
</cp:coreProperties>
</file>